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1" r:id="rId1"/>
  </p:sldMasterIdLst>
  <p:notesMasterIdLst>
    <p:notesMasterId r:id="rId29"/>
  </p:notesMasterIdLst>
  <p:sldIdLst>
    <p:sldId id="465" r:id="rId2"/>
    <p:sldId id="466" r:id="rId3"/>
    <p:sldId id="410" r:id="rId4"/>
    <p:sldId id="297" r:id="rId5"/>
    <p:sldId id="422" r:id="rId6"/>
    <p:sldId id="445" r:id="rId7"/>
    <p:sldId id="442" r:id="rId8"/>
    <p:sldId id="302" r:id="rId9"/>
    <p:sldId id="460" r:id="rId10"/>
    <p:sldId id="443" r:id="rId11"/>
    <p:sldId id="444" r:id="rId12"/>
    <p:sldId id="472" r:id="rId13"/>
    <p:sldId id="473" r:id="rId14"/>
    <p:sldId id="471" r:id="rId15"/>
    <p:sldId id="469" r:id="rId16"/>
    <p:sldId id="462" r:id="rId17"/>
    <p:sldId id="470" r:id="rId18"/>
    <p:sldId id="440" r:id="rId19"/>
    <p:sldId id="407" r:id="rId20"/>
    <p:sldId id="467" r:id="rId21"/>
    <p:sldId id="461" r:id="rId22"/>
    <p:sldId id="419" r:id="rId23"/>
    <p:sldId id="449" r:id="rId24"/>
    <p:sldId id="447" r:id="rId25"/>
    <p:sldId id="432" r:id="rId26"/>
    <p:sldId id="257" r:id="rId27"/>
    <p:sldId id="468"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3C3E"/>
    <a:srgbClr val="00AB56"/>
    <a:srgbClr val="FFDE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65" autoAdjust="0"/>
    <p:restoredTop sz="79505"/>
  </p:normalViewPr>
  <p:slideViewPr>
    <p:cSldViewPr snapToGrid="0">
      <p:cViewPr varScale="1">
        <p:scale>
          <a:sx n="99" d="100"/>
          <a:sy n="99" d="100"/>
        </p:scale>
        <p:origin x="1360" y="184"/>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ata2.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_rels/data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30.pn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svg"/><Relationship Id="rId1" Type="http://schemas.openxmlformats.org/officeDocument/2006/relationships/image" Target="../media/image14.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_rels/drawing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10" Type="http://schemas.openxmlformats.org/officeDocument/2006/relationships/image" Target="../media/image31.svg"/><Relationship Id="rId4" Type="http://schemas.openxmlformats.org/officeDocument/2006/relationships/image" Target="../media/image25.svg"/><Relationship Id="rId9" Type="http://schemas.openxmlformats.org/officeDocument/2006/relationships/image" Target="../media/image30.pn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8B9EA55-8583-43D1-97C3-272A68962BAB}"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113540BB-1A20-4802-973B-CDA966EA94A7}">
      <dgm:prSet/>
      <dgm:spPr/>
      <dgm:t>
        <a:bodyPr/>
        <a:lstStyle/>
        <a:p>
          <a:pPr>
            <a:lnSpc>
              <a:spcPct val="100000"/>
            </a:lnSpc>
          </a:pPr>
          <a:r>
            <a:rPr lang="en-US"/>
            <a:t>1. Repositories</a:t>
          </a:r>
        </a:p>
      </dgm:t>
    </dgm:pt>
    <dgm:pt modelId="{A4A3E7DD-8FED-4643-8C9A-A9196BB96061}" type="parTrans" cxnId="{8E73D09E-5CAE-498B-94E5-00AC149F05A7}">
      <dgm:prSet/>
      <dgm:spPr/>
      <dgm:t>
        <a:bodyPr/>
        <a:lstStyle/>
        <a:p>
          <a:endParaRPr lang="en-US"/>
        </a:p>
      </dgm:t>
    </dgm:pt>
    <dgm:pt modelId="{ECD37A6B-7BED-42AA-8809-DFE9720AF81B}" type="sibTrans" cxnId="{8E73D09E-5CAE-498B-94E5-00AC149F05A7}">
      <dgm:prSet phldrT="1" phldr="0"/>
      <dgm:spPr/>
      <dgm:t>
        <a:bodyPr/>
        <a:lstStyle/>
        <a:p>
          <a:endParaRPr lang="en-US"/>
        </a:p>
      </dgm:t>
    </dgm:pt>
    <dgm:pt modelId="{87F8D0E1-7F74-421B-A02C-B6D411500203}">
      <dgm:prSet/>
      <dgm:spPr/>
      <dgm:t>
        <a:bodyPr/>
        <a:lstStyle/>
        <a:p>
          <a:pPr>
            <a:lnSpc>
              <a:spcPct val="100000"/>
            </a:lnSpc>
          </a:pPr>
          <a:r>
            <a:rPr lang="en-US" dirty="0"/>
            <a:t>2. Metadata &amp; Persistent Identifiers</a:t>
          </a:r>
        </a:p>
      </dgm:t>
    </dgm:pt>
    <dgm:pt modelId="{A0E6C869-9885-4361-B734-BBF25A60382D}" type="parTrans" cxnId="{2EE8EEC0-82A9-407F-B553-43D311478629}">
      <dgm:prSet/>
      <dgm:spPr/>
      <dgm:t>
        <a:bodyPr/>
        <a:lstStyle/>
        <a:p>
          <a:endParaRPr lang="en-US"/>
        </a:p>
      </dgm:t>
    </dgm:pt>
    <dgm:pt modelId="{BFA9DB32-C443-4190-9BE2-D4696421B033}" type="sibTrans" cxnId="{2EE8EEC0-82A9-407F-B553-43D311478629}">
      <dgm:prSet phldrT="2" phldr="0"/>
      <dgm:spPr/>
      <dgm:t>
        <a:bodyPr/>
        <a:lstStyle/>
        <a:p>
          <a:endParaRPr lang="en-US"/>
        </a:p>
      </dgm:t>
    </dgm:pt>
    <dgm:pt modelId="{0FE65133-FEBF-4DC9-BB20-C24F1C729C34}">
      <dgm:prSet/>
      <dgm:spPr/>
      <dgm:t>
        <a:bodyPr/>
        <a:lstStyle/>
        <a:p>
          <a:pPr>
            <a:lnSpc>
              <a:spcPct val="100000"/>
            </a:lnSpc>
          </a:pPr>
          <a:r>
            <a:rPr lang="en-US" dirty="0"/>
            <a:t>3. Creating a Practice Research Community of Practice</a:t>
          </a:r>
        </a:p>
      </dgm:t>
    </dgm:pt>
    <dgm:pt modelId="{93DD6F29-3506-4870-B5B2-B5A468C51765}" type="parTrans" cxnId="{149F1412-87F2-4326-B0FA-238142ECCA58}">
      <dgm:prSet/>
      <dgm:spPr/>
      <dgm:t>
        <a:bodyPr/>
        <a:lstStyle/>
        <a:p>
          <a:endParaRPr lang="en-US"/>
        </a:p>
      </dgm:t>
    </dgm:pt>
    <dgm:pt modelId="{69B7D82E-B16B-4E72-9241-5DAC6FD45327}" type="sibTrans" cxnId="{149F1412-87F2-4326-B0FA-238142ECCA58}">
      <dgm:prSet phldrT="3" phldr="0"/>
      <dgm:spPr/>
      <dgm:t>
        <a:bodyPr/>
        <a:lstStyle/>
        <a:p>
          <a:endParaRPr lang="en-US"/>
        </a:p>
      </dgm:t>
    </dgm:pt>
    <dgm:pt modelId="{3D24BA21-135A-4AAF-96AE-F421E7C8A8A8}" type="pres">
      <dgm:prSet presAssocID="{C8B9EA55-8583-43D1-97C3-272A68962BAB}" presName="root" presStyleCnt="0">
        <dgm:presLayoutVars>
          <dgm:dir/>
          <dgm:resizeHandles val="exact"/>
        </dgm:presLayoutVars>
      </dgm:prSet>
      <dgm:spPr/>
    </dgm:pt>
    <dgm:pt modelId="{3BD23757-83C5-4139-B4BE-1256435D8583}" type="pres">
      <dgm:prSet presAssocID="{113540BB-1A20-4802-973B-CDA966EA94A7}" presName="compNode" presStyleCnt="0"/>
      <dgm:spPr/>
    </dgm:pt>
    <dgm:pt modelId="{A7B2B215-B2F8-4A9B-B5E5-DF9878B75E4C}" type="pres">
      <dgm:prSet presAssocID="{113540BB-1A20-4802-973B-CDA966EA94A7}" presName="bgRect" presStyleLbl="bgShp" presStyleIdx="0" presStyleCnt="3"/>
      <dgm:spPr/>
    </dgm:pt>
    <dgm:pt modelId="{EF1E0AD3-A894-47B5-AE9F-9516252D8962}" type="pres">
      <dgm:prSet presAssocID="{113540BB-1A20-4802-973B-CDA966EA94A7}"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atabase"/>
        </a:ext>
      </dgm:extLst>
    </dgm:pt>
    <dgm:pt modelId="{2ABA0B4D-8287-4160-AD2C-9404E0E9761E}" type="pres">
      <dgm:prSet presAssocID="{113540BB-1A20-4802-973B-CDA966EA94A7}" presName="spaceRect" presStyleCnt="0"/>
      <dgm:spPr/>
    </dgm:pt>
    <dgm:pt modelId="{728F87E7-2EBD-4BA2-ADF7-BA5B456DAB6B}" type="pres">
      <dgm:prSet presAssocID="{113540BB-1A20-4802-973B-CDA966EA94A7}" presName="parTx" presStyleLbl="revTx" presStyleIdx="0" presStyleCnt="3">
        <dgm:presLayoutVars>
          <dgm:chMax val="0"/>
          <dgm:chPref val="0"/>
        </dgm:presLayoutVars>
      </dgm:prSet>
      <dgm:spPr/>
    </dgm:pt>
    <dgm:pt modelId="{CB2B4907-38A5-4036-BFA3-632E12C215F5}" type="pres">
      <dgm:prSet presAssocID="{ECD37A6B-7BED-42AA-8809-DFE9720AF81B}" presName="sibTrans" presStyleCnt="0"/>
      <dgm:spPr/>
    </dgm:pt>
    <dgm:pt modelId="{ADD5508F-ED48-4BAD-87E2-9491D9C6EBE7}" type="pres">
      <dgm:prSet presAssocID="{87F8D0E1-7F74-421B-A02C-B6D411500203}" presName="compNode" presStyleCnt="0"/>
      <dgm:spPr/>
    </dgm:pt>
    <dgm:pt modelId="{E5910CF2-7900-4CA4-B976-A38EE61801C1}" type="pres">
      <dgm:prSet presAssocID="{87F8D0E1-7F74-421B-A02C-B6D411500203}" presName="bgRect" presStyleLbl="bgShp" presStyleIdx="1" presStyleCnt="3"/>
      <dgm:spPr/>
    </dgm:pt>
    <dgm:pt modelId="{D5AD7ABD-45EC-4CB7-8AFE-F1222B9E593A}" type="pres">
      <dgm:prSet presAssocID="{87F8D0E1-7F74-421B-A02C-B6D411500203}" presName="iconRect" presStyleLbl="nod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Internet Of Things outline"/>
        </a:ext>
      </dgm:extLst>
    </dgm:pt>
    <dgm:pt modelId="{B09D500F-5DBA-4766-9CB6-B6D4A8B9E1C5}" type="pres">
      <dgm:prSet presAssocID="{87F8D0E1-7F74-421B-A02C-B6D411500203}" presName="spaceRect" presStyleCnt="0"/>
      <dgm:spPr/>
    </dgm:pt>
    <dgm:pt modelId="{F7DA9B44-5892-46F8-91CC-C3B6EC557110}" type="pres">
      <dgm:prSet presAssocID="{87F8D0E1-7F74-421B-A02C-B6D411500203}" presName="parTx" presStyleLbl="revTx" presStyleIdx="1" presStyleCnt="3">
        <dgm:presLayoutVars>
          <dgm:chMax val="0"/>
          <dgm:chPref val="0"/>
        </dgm:presLayoutVars>
      </dgm:prSet>
      <dgm:spPr/>
    </dgm:pt>
    <dgm:pt modelId="{889182F7-5824-4C93-98F2-073ED02AA847}" type="pres">
      <dgm:prSet presAssocID="{BFA9DB32-C443-4190-9BE2-D4696421B033}" presName="sibTrans" presStyleCnt="0"/>
      <dgm:spPr/>
    </dgm:pt>
    <dgm:pt modelId="{DA610E13-04C3-4786-810E-B7B73A2030DD}" type="pres">
      <dgm:prSet presAssocID="{0FE65133-FEBF-4DC9-BB20-C24F1C729C34}" presName="compNode" presStyleCnt="0"/>
      <dgm:spPr/>
    </dgm:pt>
    <dgm:pt modelId="{146F9441-8FF5-424F-8E7E-82BD4823AFEB}" type="pres">
      <dgm:prSet presAssocID="{0FE65133-FEBF-4DC9-BB20-C24F1C729C34}" presName="bgRect" presStyleLbl="bgShp" presStyleIdx="2" presStyleCnt="3" custLinFactNeighborX="7208" custLinFactNeighborY="7617"/>
      <dgm:spPr/>
    </dgm:pt>
    <dgm:pt modelId="{DA1A9F84-0761-4FC3-A06B-7227CC581C79}" type="pres">
      <dgm:prSet presAssocID="{0FE65133-FEBF-4DC9-BB20-C24F1C729C34}"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roup"/>
        </a:ext>
      </dgm:extLst>
    </dgm:pt>
    <dgm:pt modelId="{77FC8A31-B5BD-4DF1-A349-DD17B6C29752}" type="pres">
      <dgm:prSet presAssocID="{0FE65133-FEBF-4DC9-BB20-C24F1C729C34}" presName="spaceRect" presStyleCnt="0"/>
      <dgm:spPr/>
    </dgm:pt>
    <dgm:pt modelId="{55D0EFBC-6BDD-4050-8A80-309B9BDB6735}" type="pres">
      <dgm:prSet presAssocID="{0FE65133-FEBF-4DC9-BB20-C24F1C729C34}" presName="parTx" presStyleLbl="revTx" presStyleIdx="2" presStyleCnt="3">
        <dgm:presLayoutVars>
          <dgm:chMax val="0"/>
          <dgm:chPref val="0"/>
        </dgm:presLayoutVars>
      </dgm:prSet>
      <dgm:spPr/>
    </dgm:pt>
  </dgm:ptLst>
  <dgm:cxnLst>
    <dgm:cxn modelId="{149F1412-87F2-4326-B0FA-238142ECCA58}" srcId="{C8B9EA55-8583-43D1-97C3-272A68962BAB}" destId="{0FE65133-FEBF-4DC9-BB20-C24F1C729C34}" srcOrd="2" destOrd="0" parTransId="{93DD6F29-3506-4870-B5B2-B5A468C51765}" sibTransId="{69B7D82E-B16B-4E72-9241-5DAC6FD45327}"/>
    <dgm:cxn modelId="{1B41A926-19DD-8443-9C2F-10748506552F}" type="presOf" srcId="{87F8D0E1-7F74-421B-A02C-B6D411500203}" destId="{F7DA9B44-5892-46F8-91CC-C3B6EC557110}" srcOrd="0" destOrd="0" presId="urn:microsoft.com/office/officeart/2018/2/layout/IconVerticalSolidList"/>
    <dgm:cxn modelId="{69C1C169-EBBF-D145-AA89-B0743D2B7FDA}" type="presOf" srcId="{113540BB-1A20-4802-973B-CDA966EA94A7}" destId="{728F87E7-2EBD-4BA2-ADF7-BA5B456DAB6B}" srcOrd="0" destOrd="0" presId="urn:microsoft.com/office/officeart/2018/2/layout/IconVerticalSolidList"/>
    <dgm:cxn modelId="{8E73D09E-5CAE-498B-94E5-00AC149F05A7}" srcId="{C8B9EA55-8583-43D1-97C3-272A68962BAB}" destId="{113540BB-1A20-4802-973B-CDA966EA94A7}" srcOrd="0" destOrd="0" parTransId="{A4A3E7DD-8FED-4643-8C9A-A9196BB96061}" sibTransId="{ECD37A6B-7BED-42AA-8809-DFE9720AF81B}"/>
    <dgm:cxn modelId="{43CB58A3-2A96-4746-A305-A6C77768187A}" type="presOf" srcId="{0FE65133-FEBF-4DC9-BB20-C24F1C729C34}" destId="{55D0EFBC-6BDD-4050-8A80-309B9BDB6735}" srcOrd="0" destOrd="0" presId="urn:microsoft.com/office/officeart/2018/2/layout/IconVerticalSolidList"/>
    <dgm:cxn modelId="{2EE75DA8-F64B-724A-8FD7-CCE5EEC4A2EA}" type="presOf" srcId="{C8B9EA55-8583-43D1-97C3-272A68962BAB}" destId="{3D24BA21-135A-4AAF-96AE-F421E7C8A8A8}" srcOrd="0" destOrd="0" presId="urn:microsoft.com/office/officeart/2018/2/layout/IconVerticalSolidList"/>
    <dgm:cxn modelId="{2EE8EEC0-82A9-407F-B553-43D311478629}" srcId="{C8B9EA55-8583-43D1-97C3-272A68962BAB}" destId="{87F8D0E1-7F74-421B-A02C-B6D411500203}" srcOrd="1" destOrd="0" parTransId="{A0E6C869-9885-4361-B734-BBF25A60382D}" sibTransId="{BFA9DB32-C443-4190-9BE2-D4696421B033}"/>
    <dgm:cxn modelId="{73054A04-7CB7-4C43-8C13-383BFE5C29F4}" type="presParOf" srcId="{3D24BA21-135A-4AAF-96AE-F421E7C8A8A8}" destId="{3BD23757-83C5-4139-B4BE-1256435D8583}" srcOrd="0" destOrd="0" presId="urn:microsoft.com/office/officeart/2018/2/layout/IconVerticalSolidList"/>
    <dgm:cxn modelId="{E59C863F-A246-FA4D-A559-A2A3C44ACE0E}" type="presParOf" srcId="{3BD23757-83C5-4139-B4BE-1256435D8583}" destId="{A7B2B215-B2F8-4A9B-B5E5-DF9878B75E4C}" srcOrd="0" destOrd="0" presId="urn:microsoft.com/office/officeart/2018/2/layout/IconVerticalSolidList"/>
    <dgm:cxn modelId="{C9D2A5DB-3527-F748-B71A-C8A1C6C2D156}" type="presParOf" srcId="{3BD23757-83C5-4139-B4BE-1256435D8583}" destId="{EF1E0AD3-A894-47B5-AE9F-9516252D8962}" srcOrd="1" destOrd="0" presId="urn:microsoft.com/office/officeart/2018/2/layout/IconVerticalSolidList"/>
    <dgm:cxn modelId="{6A4D923A-344C-674A-9F87-E02620AF7B7B}" type="presParOf" srcId="{3BD23757-83C5-4139-B4BE-1256435D8583}" destId="{2ABA0B4D-8287-4160-AD2C-9404E0E9761E}" srcOrd="2" destOrd="0" presId="urn:microsoft.com/office/officeart/2018/2/layout/IconVerticalSolidList"/>
    <dgm:cxn modelId="{196DBBD0-DD9E-6042-9AB6-9FF38634A373}" type="presParOf" srcId="{3BD23757-83C5-4139-B4BE-1256435D8583}" destId="{728F87E7-2EBD-4BA2-ADF7-BA5B456DAB6B}" srcOrd="3" destOrd="0" presId="urn:microsoft.com/office/officeart/2018/2/layout/IconVerticalSolidList"/>
    <dgm:cxn modelId="{A07E2D33-A909-5D4D-AEB5-67D1691FF4CE}" type="presParOf" srcId="{3D24BA21-135A-4AAF-96AE-F421E7C8A8A8}" destId="{CB2B4907-38A5-4036-BFA3-632E12C215F5}" srcOrd="1" destOrd="0" presId="urn:microsoft.com/office/officeart/2018/2/layout/IconVerticalSolidList"/>
    <dgm:cxn modelId="{BF075098-F5F6-294E-A4F1-AB32C3FE1039}" type="presParOf" srcId="{3D24BA21-135A-4AAF-96AE-F421E7C8A8A8}" destId="{ADD5508F-ED48-4BAD-87E2-9491D9C6EBE7}" srcOrd="2" destOrd="0" presId="urn:microsoft.com/office/officeart/2018/2/layout/IconVerticalSolidList"/>
    <dgm:cxn modelId="{8845051C-9203-094B-8100-8BAB5CED23AC}" type="presParOf" srcId="{ADD5508F-ED48-4BAD-87E2-9491D9C6EBE7}" destId="{E5910CF2-7900-4CA4-B976-A38EE61801C1}" srcOrd="0" destOrd="0" presId="urn:microsoft.com/office/officeart/2018/2/layout/IconVerticalSolidList"/>
    <dgm:cxn modelId="{3D2110C7-DBBD-EF42-A7DE-150C5BB5B6DF}" type="presParOf" srcId="{ADD5508F-ED48-4BAD-87E2-9491D9C6EBE7}" destId="{D5AD7ABD-45EC-4CB7-8AFE-F1222B9E593A}" srcOrd="1" destOrd="0" presId="urn:microsoft.com/office/officeart/2018/2/layout/IconVerticalSolidList"/>
    <dgm:cxn modelId="{A7C9EEAB-7F9C-E040-B216-F898CEF1B845}" type="presParOf" srcId="{ADD5508F-ED48-4BAD-87E2-9491D9C6EBE7}" destId="{B09D500F-5DBA-4766-9CB6-B6D4A8B9E1C5}" srcOrd="2" destOrd="0" presId="urn:microsoft.com/office/officeart/2018/2/layout/IconVerticalSolidList"/>
    <dgm:cxn modelId="{76D7822C-7CE1-D345-88D3-CED8227CDA57}" type="presParOf" srcId="{ADD5508F-ED48-4BAD-87E2-9491D9C6EBE7}" destId="{F7DA9B44-5892-46F8-91CC-C3B6EC557110}" srcOrd="3" destOrd="0" presId="urn:microsoft.com/office/officeart/2018/2/layout/IconVerticalSolidList"/>
    <dgm:cxn modelId="{5F8A672C-A894-A64B-9E3C-20B4B5AC028F}" type="presParOf" srcId="{3D24BA21-135A-4AAF-96AE-F421E7C8A8A8}" destId="{889182F7-5824-4C93-98F2-073ED02AA847}" srcOrd="3" destOrd="0" presId="urn:microsoft.com/office/officeart/2018/2/layout/IconVerticalSolidList"/>
    <dgm:cxn modelId="{D2928782-2C32-0C43-B005-8796444C6E8C}" type="presParOf" srcId="{3D24BA21-135A-4AAF-96AE-F421E7C8A8A8}" destId="{DA610E13-04C3-4786-810E-B7B73A2030DD}" srcOrd="4" destOrd="0" presId="urn:microsoft.com/office/officeart/2018/2/layout/IconVerticalSolidList"/>
    <dgm:cxn modelId="{2CD99FB9-5204-5748-8750-59912E757C6D}" type="presParOf" srcId="{DA610E13-04C3-4786-810E-B7B73A2030DD}" destId="{146F9441-8FF5-424F-8E7E-82BD4823AFEB}" srcOrd="0" destOrd="0" presId="urn:microsoft.com/office/officeart/2018/2/layout/IconVerticalSolidList"/>
    <dgm:cxn modelId="{C4884805-51D8-184C-9FF2-91378EA3673D}" type="presParOf" srcId="{DA610E13-04C3-4786-810E-B7B73A2030DD}" destId="{DA1A9F84-0761-4FC3-A06B-7227CC581C79}" srcOrd="1" destOrd="0" presId="urn:microsoft.com/office/officeart/2018/2/layout/IconVerticalSolidList"/>
    <dgm:cxn modelId="{15D329F4-80AF-994C-A550-1DFD63921612}" type="presParOf" srcId="{DA610E13-04C3-4786-810E-B7B73A2030DD}" destId="{77FC8A31-B5BD-4DF1-A349-DD17B6C29752}" srcOrd="2" destOrd="0" presId="urn:microsoft.com/office/officeart/2018/2/layout/IconVerticalSolidList"/>
    <dgm:cxn modelId="{8CA87C64-DD5B-444C-9F13-706351CC6D03}" type="presParOf" srcId="{DA610E13-04C3-4786-810E-B7B73A2030DD}" destId="{55D0EFBC-6BDD-4050-8A80-309B9BDB6735}"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FACB47-48C6-4A01-9094-D4A7F24DF27C}" type="doc">
      <dgm:prSet loTypeId="urn:microsoft.com/office/officeart/2018/2/layout/IconVerticalSolidList" loCatId="icon" qsTypeId="urn:microsoft.com/office/officeart/2005/8/quickstyle/simple1" qsCatId="simple" csTypeId="urn:microsoft.com/office/officeart/2005/8/colors/accent1_5" csCatId="accent1" phldr="1"/>
      <dgm:spPr/>
      <dgm:t>
        <a:bodyPr/>
        <a:lstStyle/>
        <a:p>
          <a:endParaRPr lang="en-US"/>
        </a:p>
      </dgm:t>
    </dgm:pt>
    <dgm:pt modelId="{49C06A6A-16B9-4A7C-9CA6-F1FA2FFD49A7}">
      <dgm:prSet/>
      <dgm:spPr/>
      <dgm:t>
        <a:bodyPr/>
        <a:lstStyle/>
        <a:p>
          <a:pPr>
            <a:lnSpc>
              <a:spcPct val="100000"/>
            </a:lnSpc>
          </a:pPr>
          <a:r>
            <a:rPr lang="en-GB"/>
            <a:t>Ongoing community engagement is key to success </a:t>
          </a:r>
          <a:endParaRPr lang="en-US"/>
        </a:p>
      </dgm:t>
    </dgm:pt>
    <dgm:pt modelId="{F00DC00F-94C5-4BA5-B650-5DDF6E164B58}" type="parTrans" cxnId="{DEA6D669-4162-4922-8A9D-F16C99CD40A9}">
      <dgm:prSet/>
      <dgm:spPr/>
      <dgm:t>
        <a:bodyPr/>
        <a:lstStyle/>
        <a:p>
          <a:endParaRPr lang="en-US"/>
        </a:p>
      </dgm:t>
    </dgm:pt>
    <dgm:pt modelId="{5E8E78D7-1816-44C3-B23C-97AF9DE4473D}" type="sibTrans" cxnId="{DEA6D669-4162-4922-8A9D-F16C99CD40A9}">
      <dgm:prSet/>
      <dgm:spPr/>
      <dgm:t>
        <a:bodyPr/>
        <a:lstStyle/>
        <a:p>
          <a:endParaRPr lang="en-US"/>
        </a:p>
      </dgm:t>
    </dgm:pt>
    <dgm:pt modelId="{CD3AEC8E-E54F-495D-A321-7565A4FA3495}">
      <dgm:prSet/>
      <dgm:spPr/>
      <dgm:t>
        <a:bodyPr/>
        <a:lstStyle/>
        <a:p>
          <a:pPr>
            <a:lnSpc>
              <a:spcPct val="100000"/>
            </a:lnSpc>
          </a:pPr>
          <a:r>
            <a:rPr lang="en-GB"/>
            <a:t>Platform needs to be interactive (capture alongside the project not retrospectively), embedded in community, respect form and function, enable discoverability, citation and preservation, recognize contributors, process AND product </a:t>
          </a:r>
          <a:endParaRPr lang="en-US"/>
        </a:p>
      </dgm:t>
    </dgm:pt>
    <dgm:pt modelId="{BDB2887B-1F0F-472C-9D71-02A7BEA57276}" type="parTrans" cxnId="{994E9A2C-98B8-41D0-8CD4-E4C683388FCA}">
      <dgm:prSet/>
      <dgm:spPr/>
      <dgm:t>
        <a:bodyPr/>
        <a:lstStyle/>
        <a:p>
          <a:endParaRPr lang="en-US"/>
        </a:p>
      </dgm:t>
    </dgm:pt>
    <dgm:pt modelId="{81F07860-4E8B-45B1-8ACD-1AD4966BAF16}" type="sibTrans" cxnId="{994E9A2C-98B8-41D0-8CD4-E4C683388FCA}">
      <dgm:prSet/>
      <dgm:spPr/>
      <dgm:t>
        <a:bodyPr/>
        <a:lstStyle/>
        <a:p>
          <a:endParaRPr lang="en-US"/>
        </a:p>
      </dgm:t>
    </dgm:pt>
    <dgm:pt modelId="{1A14489F-DCBB-47D4-A174-249FC5F7FB94}">
      <dgm:prSet/>
      <dgm:spPr/>
      <dgm:t>
        <a:bodyPr/>
        <a:lstStyle/>
        <a:p>
          <a:pPr>
            <a:lnSpc>
              <a:spcPct val="100000"/>
            </a:lnSpc>
          </a:pPr>
          <a:r>
            <a:rPr lang="en-GB"/>
            <a:t>Open standards must underpin this work </a:t>
          </a:r>
          <a:endParaRPr lang="en-US" dirty="0"/>
        </a:p>
      </dgm:t>
    </dgm:pt>
    <dgm:pt modelId="{2E9A8786-368E-4360-8E4A-601BBCB19279}" type="parTrans" cxnId="{F46763DC-EB35-45C6-A4D7-A08DBACC9B2A}">
      <dgm:prSet/>
      <dgm:spPr/>
      <dgm:t>
        <a:bodyPr/>
        <a:lstStyle/>
        <a:p>
          <a:endParaRPr lang="en-US"/>
        </a:p>
      </dgm:t>
    </dgm:pt>
    <dgm:pt modelId="{3EC89E3C-008B-484E-9507-6C74628B0559}" type="sibTrans" cxnId="{F46763DC-EB35-45C6-A4D7-A08DBACC9B2A}">
      <dgm:prSet/>
      <dgm:spPr/>
      <dgm:t>
        <a:bodyPr/>
        <a:lstStyle/>
        <a:p>
          <a:endParaRPr lang="en-US"/>
        </a:p>
      </dgm:t>
    </dgm:pt>
    <dgm:pt modelId="{D5ED5C2E-3601-4642-B727-9C70E13E3346}">
      <dgm:prSet/>
      <dgm:spPr/>
      <dgm:t>
        <a:bodyPr/>
        <a:lstStyle/>
        <a:p>
          <a:pPr>
            <a:lnSpc>
              <a:spcPct val="100000"/>
            </a:lnSpc>
          </a:pPr>
          <a:r>
            <a:rPr lang="en-GB"/>
            <a:t>Challenges include sustainability, expertise, preservation </a:t>
          </a:r>
          <a:endParaRPr lang="en-US"/>
        </a:p>
      </dgm:t>
    </dgm:pt>
    <dgm:pt modelId="{740E3C39-5AF3-4FDA-8007-621C89D08F64}" type="parTrans" cxnId="{CB27643B-D9E5-4CF9-811D-2D49CD1CEDC7}">
      <dgm:prSet/>
      <dgm:spPr/>
      <dgm:t>
        <a:bodyPr/>
        <a:lstStyle/>
        <a:p>
          <a:endParaRPr lang="en-US"/>
        </a:p>
      </dgm:t>
    </dgm:pt>
    <dgm:pt modelId="{624FCEC2-6DE8-4A83-810F-166729BA46FE}" type="sibTrans" cxnId="{CB27643B-D9E5-4CF9-811D-2D49CD1CEDC7}">
      <dgm:prSet/>
      <dgm:spPr/>
      <dgm:t>
        <a:bodyPr/>
        <a:lstStyle/>
        <a:p>
          <a:endParaRPr lang="en-US"/>
        </a:p>
      </dgm:t>
    </dgm:pt>
    <dgm:pt modelId="{27074211-3559-44DF-A9D7-77EB788FB951}" type="pres">
      <dgm:prSet presAssocID="{55FACB47-48C6-4A01-9094-D4A7F24DF27C}" presName="root" presStyleCnt="0">
        <dgm:presLayoutVars>
          <dgm:dir/>
          <dgm:resizeHandles val="exact"/>
        </dgm:presLayoutVars>
      </dgm:prSet>
      <dgm:spPr/>
    </dgm:pt>
    <dgm:pt modelId="{65CEC302-0070-45F8-9651-C6E7D46BADB8}" type="pres">
      <dgm:prSet presAssocID="{49C06A6A-16B9-4A7C-9CA6-F1FA2FFD49A7}" presName="compNode" presStyleCnt="0"/>
      <dgm:spPr/>
    </dgm:pt>
    <dgm:pt modelId="{4B571F25-E7C4-403C-BFAF-82028E58C9C8}" type="pres">
      <dgm:prSet presAssocID="{49C06A6A-16B9-4A7C-9CA6-F1FA2FFD49A7}" presName="bgRect" presStyleLbl="bgShp" presStyleIdx="0" presStyleCnt="4"/>
      <dgm:spPr/>
    </dgm:pt>
    <dgm:pt modelId="{6DEC5F89-622B-4EFF-8AC7-059923E42C9E}" type="pres">
      <dgm:prSet presAssocID="{49C06A6A-16B9-4A7C-9CA6-F1FA2FFD49A7}"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andshake"/>
        </a:ext>
      </dgm:extLst>
    </dgm:pt>
    <dgm:pt modelId="{4B565BC7-0639-44AA-896F-817F8F20C013}" type="pres">
      <dgm:prSet presAssocID="{49C06A6A-16B9-4A7C-9CA6-F1FA2FFD49A7}" presName="spaceRect" presStyleCnt="0"/>
      <dgm:spPr/>
    </dgm:pt>
    <dgm:pt modelId="{E43768BF-D475-473C-A55A-5D5AEB85F0EF}" type="pres">
      <dgm:prSet presAssocID="{49C06A6A-16B9-4A7C-9CA6-F1FA2FFD49A7}" presName="parTx" presStyleLbl="revTx" presStyleIdx="0" presStyleCnt="4">
        <dgm:presLayoutVars>
          <dgm:chMax val="0"/>
          <dgm:chPref val="0"/>
        </dgm:presLayoutVars>
      </dgm:prSet>
      <dgm:spPr/>
    </dgm:pt>
    <dgm:pt modelId="{C3CD772C-B1AC-481B-A632-4B44A2AD14CC}" type="pres">
      <dgm:prSet presAssocID="{5E8E78D7-1816-44C3-B23C-97AF9DE4473D}" presName="sibTrans" presStyleCnt="0"/>
      <dgm:spPr/>
    </dgm:pt>
    <dgm:pt modelId="{56B2B061-29BD-4307-B479-60BDBF348E8E}" type="pres">
      <dgm:prSet presAssocID="{CD3AEC8E-E54F-495D-A321-7565A4FA3495}" presName="compNode" presStyleCnt="0"/>
      <dgm:spPr/>
    </dgm:pt>
    <dgm:pt modelId="{454D742C-2BEC-423E-91D0-1DE393C9E9CD}" type="pres">
      <dgm:prSet presAssocID="{CD3AEC8E-E54F-495D-A321-7565A4FA3495}" presName="bgRect" presStyleLbl="bgShp" presStyleIdx="1" presStyleCnt="4"/>
      <dgm:spPr/>
    </dgm:pt>
    <dgm:pt modelId="{6ADE1C03-AEE1-4CF0-9C54-45221AC99A9F}" type="pres">
      <dgm:prSet presAssocID="{CD3AEC8E-E54F-495D-A321-7565A4FA3495}"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Flowchart"/>
        </a:ext>
      </dgm:extLst>
    </dgm:pt>
    <dgm:pt modelId="{EC95AE21-3D55-4BDA-8E17-073FDE95CBFD}" type="pres">
      <dgm:prSet presAssocID="{CD3AEC8E-E54F-495D-A321-7565A4FA3495}" presName="spaceRect" presStyleCnt="0"/>
      <dgm:spPr/>
    </dgm:pt>
    <dgm:pt modelId="{E1E1CB70-BE04-4F5B-BD73-95CFEC5A95D9}" type="pres">
      <dgm:prSet presAssocID="{CD3AEC8E-E54F-495D-A321-7565A4FA3495}" presName="parTx" presStyleLbl="revTx" presStyleIdx="1" presStyleCnt="4">
        <dgm:presLayoutVars>
          <dgm:chMax val="0"/>
          <dgm:chPref val="0"/>
        </dgm:presLayoutVars>
      </dgm:prSet>
      <dgm:spPr/>
    </dgm:pt>
    <dgm:pt modelId="{35F749CF-50C9-4E4A-B07C-E0836BA5E400}" type="pres">
      <dgm:prSet presAssocID="{81F07860-4E8B-45B1-8ACD-1AD4966BAF16}" presName="sibTrans" presStyleCnt="0"/>
      <dgm:spPr/>
    </dgm:pt>
    <dgm:pt modelId="{8E86B02D-FDE4-45D6-9986-9E48D651C69B}" type="pres">
      <dgm:prSet presAssocID="{1A14489F-DCBB-47D4-A174-249FC5F7FB94}" presName="compNode" presStyleCnt="0"/>
      <dgm:spPr/>
    </dgm:pt>
    <dgm:pt modelId="{69124925-4705-4033-BC92-2FF543C65130}" type="pres">
      <dgm:prSet presAssocID="{1A14489F-DCBB-47D4-A174-249FC5F7FB94}" presName="bgRect" presStyleLbl="bgShp" presStyleIdx="2" presStyleCnt="4"/>
      <dgm:spPr/>
    </dgm:pt>
    <dgm:pt modelId="{B3C9AB53-B51B-45BE-B639-0F4B88F316A3}" type="pres">
      <dgm:prSet presAssocID="{1A14489F-DCBB-47D4-A174-249FC5F7FB94}"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Tick"/>
        </a:ext>
      </dgm:extLst>
    </dgm:pt>
    <dgm:pt modelId="{32E65932-6B8A-4B09-81BA-F2F6DDBBD43D}" type="pres">
      <dgm:prSet presAssocID="{1A14489F-DCBB-47D4-A174-249FC5F7FB94}" presName="spaceRect" presStyleCnt="0"/>
      <dgm:spPr/>
    </dgm:pt>
    <dgm:pt modelId="{BBA56EDB-DE49-4DCD-B50E-C84F2495DD32}" type="pres">
      <dgm:prSet presAssocID="{1A14489F-DCBB-47D4-A174-249FC5F7FB94}" presName="parTx" presStyleLbl="revTx" presStyleIdx="2" presStyleCnt="4">
        <dgm:presLayoutVars>
          <dgm:chMax val="0"/>
          <dgm:chPref val="0"/>
        </dgm:presLayoutVars>
      </dgm:prSet>
      <dgm:spPr/>
    </dgm:pt>
    <dgm:pt modelId="{4B59A3DA-5EBA-4FD5-8D6A-BB585FA687BF}" type="pres">
      <dgm:prSet presAssocID="{3EC89E3C-008B-484E-9507-6C74628B0559}" presName="sibTrans" presStyleCnt="0"/>
      <dgm:spPr/>
    </dgm:pt>
    <dgm:pt modelId="{49635BF4-51FE-4A1B-8EFE-2651C98D797D}" type="pres">
      <dgm:prSet presAssocID="{D5ED5C2E-3601-4642-B727-9C70E13E3346}" presName="compNode" presStyleCnt="0"/>
      <dgm:spPr/>
    </dgm:pt>
    <dgm:pt modelId="{FEA125B3-6C00-460C-A9CA-BB12262C34CC}" type="pres">
      <dgm:prSet presAssocID="{D5ED5C2E-3601-4642-B727-9C70E13E3346}" presName="bgRect" presStyleLbl="bgShp" presStyleIdx="3" presStyleCnt="4"/>
      <dgm:spPr/>
    </dgm:pt>
    <dgm:pt modelId="{17821C0E-59C0-42F9-A0FE-FADADE0ABEBC}" type="pres">
      <dgm:prSet presAssocID="{D5ED5C2E-3601-4642-B727-9C70E13E3346}"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Sustainability"/>
        </a:ext>
      </dgm:extLst>
    </dgm:pt>
    <dgm:pt modelId="{E242E5AD-AF0A-4E2F-8044-F11B4D35B57F}" type="pres">
      <dgm:prSet presAssocID="{D5ED5C2E-3601-4642-B727-9C70E13E3346}" presName="spaceRect" presStyleCnt="0"/>
      <dgm:spPr/>
    </dgm:pt>
    <dgm:pt modelId="{C80E7C58-D979-4180-89C7-7ECE6A5EA098}" type="pres">
      <dgm:prSet presAssocID="{D5ED5C2E-3601-4642-B727-9C70E13E3346}" presName="parTx" presStyleLbl="revTx" presStyleIdx="3" presStyleCnt="4">
        <dgm:presLayoutVars>
          <dgm:chMax val="0"/>
          <dgm:chPref val="0"/>
        </dgm:presLayoutVars>
      </dgm:prSet>
      <dgm:spPr/>
    </dgm:pt>
  </dgm:ptLst>
  <dgm:cxnLst>
    <dgm:cxn modelId="{EB632618-7B6E-4FFD-A6BF-C4FEF53FB737}" type="presOf" srcId="{1A14489F-DCBB-47D4-A174-249FC5F7FB94}" destId="{BBA56EDB-DE49-4DCD-B50E-C84F2495DD32}" srcOrd="0" destOrd="0" presId="urn:microsoft.com/office/officeart/2018/2/layout/IconVerticalSolidList"/>
    <dgm:cxn modelId="{994E9A2C-98B8-41D0-8CD4-E4C683388FCA}" srcId="{55FACB47-48C6-4A01-9094-D4A7F24DF27C}" destId="{CD3AEC8E-E54F-495D-A321-7565A4FA3495}" srcOrd="1" destOrd="0" parTransId="{BDB2887B-1F0F-472C-9D71-02A7BEA57276}" sibTransId="{81F07860-4E8B-45B1-8ACD-1AD4966BAF16}"/>
    <dgm:cxn modelId="{CB27643B-D9E5-4CF9-811D-2D49CD1CEDC7}" srcId="{55FACB47-48C6-4A01-9094-D4A7F24DF27C}" destId="{D5ED5C2E-3601-4642-B727-9C70E13E3346}" srcOrd="3" destOrd="0" parTransId="{740E3C39-5AF3-4FDA-8007-621C89D08F64}" sibTransId="{624FCEC2-6DE8-4A83-810F-166729BA46FE}"/>
    <dgm:cxn modelId="{865C893F-A3DF-45C8-AFF3-EC3743F5C0ED}" type="presOf" srcId="{CD3AEC8E-E54F-495D-A321-7565A4FA3495}" destId="{E1E1CB70-BE04-4F5B-BD73-95CFEC5A95D9}" srcOrd="0" destOrd="0" presId="urn:microsoft.com/office/officeart/2018/2/layout/IconVerticalSolidList"/>
    <dgm:cxn modelId="{DEA6D669-4162-4922-8A9D-F16C99CD40A9}" srcId="{55FACB47-48C6-4A01-9094-D4A7F24DF27C}" destId="{49C06A6A-16B9-4A7C-9CA6-F1FA2FFD49A7}" srcOrd="0" destOrd="0" parTransId="{F00DC00F-94C5-4BA5-B650-5DDF6E164B58}" sibTransId="{5E8E78D7-1816-44C3-B23C-97AF9DE4473D}"/>
    <dgm:cxn modelId="{337C7F99-7E77-4D48-8AA0-B995D99A3DA3}" type="presOf" srcId="{49C06A6A-16B9-4A7C-9CA6-F1FA2FFD49A7}" destId="{E43768BF-D475-473C-A55A-5D5AEB85F0EF}" srcOrd="0" destOrd="0" presId="urn:microsoft.com/office/officeart/2018/2/layout/IconVerticalSolidList"/>
    <dgm:cxn modelId="{8A7767DB-D414-497C-A934-E7C3085F91F4}" type="presOf" srcId="{55FACB47-48C6-4A01-9094-D4A7F24DF27C}" destId="{27074211-3559-44DF-A9D7-77EB788FB951}" srcOrd="0" destOrd="0" presId="urn:microsoft.com/office/officeart/2018/2/layout/IconVerticalSolidList"/>
    <dgm:cxn modelId="{F46763DC-EB35-45C6-A4D7-A08DBACC9B2A}" srcId="{55FACB47-48C6-4A01-9094-D4A7F24DF27C}" destId="{1A14489F-DCBB-47D4-A174-249FC5F7FB94}" srcOrd="2" destOrd="0" parTransId="{2E9A8786-368E-4360-8E4A-601BBCB19279}" sibTransId="{3EC89E3C-008B-484E-9507-6C74628B0559}"/>
    <dgm:cxn modelId="{C23265DF-AF9F-4C17-864B-9FE0E9136351}" type="presOf" srcId="{D5ED5C2E-3601-4642-B727-9C70E13E3346}" destId="{C80E7C58-D979-4180-89C7-7ECE6A5EA098}" srcOrd="0" destOrd="0" presId="urn:microsoft.com/office/officeart/2018/2/layout/IconVerticalSolidList"/>
    <dgm:cxn modelId="{1F3BD8E1-B262-4D77-AAC9-C79A3AE3A654}" type="presParOf" srcId="{27074211-3559-44DF-A9D7-77EB788FB951}" destId="{65CEC302-0070-45F8-9651-C6E7D46BADB8}" srcOrd="0" destOrd="0" presId="urn:microsoft.com/office/officeart/2018/2/layout/IconVerticalSolidList"/>
    <dgm:cxn modelId="{0C32BC80-FB91-4EA2-B3FD-2872A8CD8660}" type="presParOf" srcId="{65CEC302-0070-45F8-9651-C6E7D46BADB8}" destId="{4B571F25-E7C4-403C-BFAF-82028E58C9C8}" srcOrd="0" destOrd="0" presId="urn:microsoft.com/office/officeart/2018/2/layout/IconVerticalSolidList"/>
    <dgm:cxn modelId="{29A847B7-B20E-4302-A010-9D0A6412A5AC}" type="presParOf" srcId="{65CEC302-0070-45F8-9651-C6E7D46BADB8}" destId="{6DEC5F89-622B-4EFF-8AC7-059923E42C9E}" srcOrd="1" destOrd="0" presId="urn:microsoft.com/office/officeart/2018/2/layout/IconVerticalSolidList"/>
    <dgm:cxn modelId="{5FF2CDD5-8281-4AD8-817B-413C2ED7E329}" type="presParOf" srcId="{65CEC302-0070-45F8-9651-C6E7D46BADB8}" destId="{4B565BC7-0639-44AA-896F-817F8F20C013}" srcOrd="2" destOrd="0" presId="urn:microsoft.com/office/officeart/2018/2/layout/IconVerticalSolidList"/>
    <dgm:cxn modelId="{65CE5D94-94B3-4D18-83B1-E6049B6F516E}" type="presParOf" srcId="{65CEC302-0070-45F8-9651-C6E7D46BADB8}" destId="{E43768BF-D475-473C-A55A-5D5AEB85F0EF}" srcOrd="3" destOrd="0" presId="urn:microsoft.com/office/officeart/2018/2/layout/IconVerticalSolidList"/>
    <dgm:cxn modelId="{084F35D3-78A6-471A-969C-9EA16660D44D}" type="presParOf" srcId="{27074211-3559-44DF-A9D7-77EB788FB951}" destId="{C3CD772C-B1AC-481B-A632-4B44A2AD14CC}" srcOrd="1" destOrd="0" presId="urn:microsoft.com/office/officeart/2018/2/layout/IconVerticalSolidList"/>
    <dgm:cxn modelId="{069EE115-3551-4D35-882B-9D97D65C7FE5}" type="presParOf" srcId="{27074211-3559-44DF-A9D7-77EB788FB951}" destId="{56B2B061-29BD-4307-B479-60BDBF348E8E}" srcOrd="2" destOrd="0" presId="urn:microsoft.com/office/officeart/2018/2/layout/IconVerticalSolidList"/>
    <dgm:cxn modelId="{436BBA28-F821-475C-B7FE-8B022BB8EF0B}" type="presParOf" srcId="{56B2B061-29BD-4307-B479-60BDBF348E8E}" destId="{454D742C-2BEC-423E-91D0-1DE393C9E9CD}" srcOrd="0" destOrd="0" presId="urn:microsoft.com/office/officeart/2018/2/layout/IconVerticalSolidList"/>
    <dgm:cxn modelId="{B5AB5678-AB8F-41C1-AD4F-4C58E6104CF9}" type="presParOf" srcId="{56B2B061-29BD-4307-B479-60BDBF348E8E}" destId="{6ADE1C03-AEE1-4CF0-9C54-45221AC99A9F}" srcOrd="1" destOrd="0" presId="urn:microsoft.com/office/officeart/2018/2/layout/IconVerticalSolidList"/>
    <dgm:cxn modelId="{A3C27E6B-DD2C-4DA7-A579-1E2B8FCF8135}" type="presParOf" srcId="{56B2B061-29BD-4307-B479-60BDBF348E8E}" destId="{EC95AE21-3D55-4BDA-8E17-073FDE95CBFD}" srcOrd="2" destOrd="0" presId="urn:microsoft.com/office/officeart/2018/2/layout/IconVerticalSolidList"/>
    <dgm:cxn modelId="{6BB4F6B2-F7A4-4179-B5EB-DB3A8BB1C86B}" type="presParOf" srcId="{56B2B061-29BD-4307-B479-60BDBF348E8E}" destId="{E1E1CB70-BE04-4F5B-BD73-95CFEC5A95D9}" srcOrd="3" destOrd="0" presId="urn:microsoft.com/office/officeart/2018/2/layout/IconVerticalSolidList"/>
    <dgm:cxn modelId="{DB748D38-066D-479C-B955-6AD6A1CF6713}" type="presParOf" srcId="{27074211-3559-44DF-A9D7-77EB788FB951}" destId="{35F749CF-50C9-4E4A-B07C-E0836BA5E400}" srcOrd="3" destOrd="0" presId="urn:microsoft.com/office/officeart/2018/2/layout/IconVerticalSolidList"/>
    <dgm:cxn modelId="{DB9CE889-0504-4A72-BF9A-54DB71F2930E}" type="presParOf" srcId="{27074211-3559-44DF-A9D7-77EB788FB951}" destId="{8E86B02D-FDE4-45D6-9986-9E48D651C69B}" srcOrd="4" destOrd="0" presId="urn:microsoft.com/office/officeart/2018/2/layout/IconVerticalSolidList"/>
    <dgm:cxn modelId="{FB8C1C26-60A1-401B-A250-0032AEA7864A}" type="presParOf" srcId="{8E86B02D-FDE4-45D6-9986-9E48D651C69B}" destId="{69124925-4705-4033-BC92-2FF543C65130}" srcOrd="0" destOrd="0" presId="urn:microsoft.com/office/officeart/2018/2/layout/IconVerticalSolidList"/>
    <dgm:cxn modelId="{16270DAE-2DDC-4106-940E-E38D67E2AB7B}" type="presParOf" srcId="{8E86B02D-FDE4-45D6-9986-9E48D651C69B}" destId="{B3C9AB53-B51B-45BE-B639-0F4B88F316A3}" srcOrd="1" destOrd="0" presId="urn:microsoft.com/office/officeart/2018/2/layout/IconVerticalSolidList"/>
    <dgm:cxn modelId="{4B1D10E6-D343-49EB-BB7F-BF19E6A21390}" type="presParOf" srcId="{8E86B02D-FDE4-45D6-9986-9E48D651C69B}" destId="{32E65932-6B8A-4B09-81BA-F2F6DDBBD43D}" srcOrd="2" destOrd="0" presId="urn:microsoft.com/office/officeart/2018/2/layout/IconVerticalSolidList"/>
    <dgm:cxn modelId="{870E74A9-8DFB-44B9-A54A-186718737BE1}" type="presParOf" srcId="{8E86B02D-FDE4-45D6-9986-9E48D651C69B}" destId="{BBA56EDB-DE49-4DCD-B50E-C84F2495DD32}" srcOrd="3" destOrd="0" presId="urn:microsoft.com/office/officeart/2018/2/layout/IconVerticalSolidList"/>
    <dgm:cxn modelId="{687D0D4C-F828-4138-AE04-19EB39EA81F5}" type="presParOf" srcId="{27074211-3559-44DF-A9D7-77EB788FB951}" destId="{4B59A3DA-5EBA-4FD5-8D6A-BB585FA687BF}" srcOrd="5" destOrd="0" presId="urn:microsoft.com/office/officeart/2018/2/layout/IconVerticalSolidList"/>
    <dgm:cxn modelId="{D5FF43C3-F240-40A2-A58D-778B69267C48}" type="presParOf" srcId="{27074211-3559-44DF-A9D7-77EB788FB951}" destId="{49635BF4-51FE-4A1B-8EFE-2651C98D797D}" srcOrd="6" destOrd="0" presId="urn:microsoft.com/office/officeart/2018/2/layout/IconVerticalSolidList"/>
    <dgm:cxn modelId="{1B761ED9-736F-4053-8ECA-B10AA35434D0}" type="presParOf" srcId="{49635BF4-51FE-4A1B-8EFE-2651C98D797D}" destId="{FEA125B3-6C00-460C-A9CA-BB12262C34CC}" srcOrd="0" destOrd="0" presId="urn:microsoft.com/office/officeart/2018/2/layout/IconVerticalSolidList"/>
    <dgm:cxn modelId="{D6374484-9204-4566-9833-633D29B1E09A}" type="presParOf" srcId="{49635BF4-51FE-4A1B-8EFE-2651C98D797D}" destId="{17821C0E-59C0-42F9-A0FE-FADADE0ABEBC}" srcOrd="1" destOrd="0" presId="urn:microsoft.com/office/officeart/2018/2/layout/IconVerticalSolidList"/>
    <dgm:cxn modelId="{FF3459E1-2350-438C-8FED-305E4044FF63}" type="presParOf" srcId="{49635BF4-51FE-4A1B-8EFE-2651C98D797D}" destId="{E242E5AD-AF0A-4E2F-8044-F11B4D35B57F}" srcOrd="2" destOrd="0" presId="urn:microsoft.com/office/officeart/2018/2/layout/IconVerticalSolidList"/>
    <dgm:cxn modelId="{CC5BEA3C-E47B-462E-8FE6-DC4E3FAD1661}" type="presParOf" srcId="{49635BF4-51FE-4A1B-8EFE-2651C98D797D}" destId="{C80E7C58-D979-4180-89C7-7ECE6A5EA098}"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BC5CF56-EB64-4A02-BED2-34F2EE3D38AB}" type="doc">
      <dgm:prSet loTypeId="urn:microsoft.com/office/officeart/2018/5/layout/IconCircle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59638E07-E3A3-4EF8-A37A-207BA1C2E40C}">
      <dgm:prSet/>
      <dgm:spPr/>
      <dgm:t>
        <a:bodyPr/>
        <a:lstStyle/>
        <a:p>
          <a:pPr>
            <a:lnSpc>
              <a:spcPct val="100000"/>
            </a:lnSpc>
            <a:defRPr cap="all"/>
          </a:pPr>
          <a:r>
            <a:rPr lang="en-GB"/>
            <a:t>Co-design with community</a:t>
          </a:r>
          <a:endParaRPr lang="en-US"/>
        </a:p>
      </dgm:t>
    </dgm:pt>
    <dgm:pt modelId="{87407BAE-AE1F-458A-87B0-915484826195}" type="parTrans" cxnId="{11F7CAEA-070C-481A-BA94-AB407B6B5CA5}">
      <dgm:prSet/>
      <dgm:spPr/>
      <dgm:t>
        <a:bodyPr/>
        <a:lstStyle/>
        <a:p>
          <a:endParaRPr lang="en-US"/>
        </a:p>
      </dgm:t>
    </dgm:pt>
    <dgm:pt modelId="{A5E1B035-F7C4-4B2F-9893-45826687D44B}" type="sibTrans" cxnId="{11F7CAEA-070C-481A-BA94-AB407B6B5CA5}">
      <dgm:prSet/>
      <dgm:spPr/>
      <dgm:t>
        <a:bodyPr/>
        <a:lstStyle/>
        <a:p>
          <a:endParaRPr lang="en-US"/>
        </a:p>
      </dgm:t>
    </dgm:pt>
    <dgm:pt modelId="{CE0C72F6-70E0-4485-845B-C0F20AEE0C8E}">
      <dgm:prSet/>
      <dgm:spPr/>
      <dgm:t>
        <a:bodyPr/>
        <a:lstStyle/>
        <a:p>
          <a:pPr>
            <a:lnSpc>
              <a:spcPct val="100000"/>
            </a:lnSpc>
            <a:defRPr cap="all"/>
          </a:pPr>
          <a:r>
            <a:rPr lang="en-GB"/>
            <a:t>Embed Practice Research in open standards</a:t>
          </a:r>
          <a:endParaRPr lang="en-US"/>
        </a:p>
      </dgm:t>
    </dgm:pt>
    <dgm:pt modelId="{D4CE30BE-F033-4E1B-9519-D70A1819660A}" type="parTrans" cxnId="{40607FF4-A2AF-4B54-BC6E-FEA1434F38A6}">
      <dgm:prSet/>
      <dgm:spPr/>
      <dgm:t>
        <a:bodyPr/>
        <a:lstStyle/>
        <a:p>
          <a:endParaRPr lang="en-US"/>
        </a:p>
      </dgm:t>
    </dgm:pt>
    <dgm:pt modelId="{BB07813B-915E-4FE4-B349-347E927AEAC3}" type="sibTrans" cxnId="{40607FF4-A2AF-4B54-BC6E-FEA1434F38A6}">
      <dgm:prSet/>
      <dgm:spPr/>
      <dgm:t>
        <a:bodyPr/>
        <a:lstStyle/>
        <a:p>
          <a:endParaRPr lang="en-US"/>
        </a:p>
      </dgm:t>
    </dgm:pt>
    <dgm:pt modelId="{81648D1D-369C-4D1C-B403-6CB86E48EDF7}">
      <dgm:prSet/>
      <dgm:spPr/>
      <dgm:t>
        <a:bodyPr/>
        <a:lstStyle/>
        <a:p>
          <a:pPr>
            <a:lnSpc>
              <a:spcPct val="100000"/>
            </a:lnSpc>
            <a:defRPr cap="all"/>
          </a:pPr>
          <a:r>
            <a:rPr lang="en-GB"/>
            <a:t>More than retrospective archive</a:t>
          </a:r>
          <a:endParaRPr lang="en-US"/>
        </a:p>
      </dgm:t>
    </dgm:pt>
    <dgm:pt modelId="{B31E2BA9-673F-48BE-AFFF-8200328CCF0E}" type="parTrans" cxnId="{B2A6C6FB-8E00-4983-ABB4-3D0122AF021F}">
      <dgm:prSet/>
      <dgm:spPr/>
      <dgm:t>
        <a:bodyPr/>
        <a:lstStyle/>
        <a:p>
          <a:endParaRPr lang="en-US"/>
        </a:p>
      </dgm:t>
    </dgm:pt>
    <dgm:pt modelId="{2636FE8B-BA17-4FBA-8505-542286FA43A5}" type="sibTrans" cxnId="{B2A6C6FB-8E00-4983-ABB4-3D0122AF021F}">
      <dgm:prSet/>
      <dgm:spPr/>
      <dgm:t>
        <a:bodyPr/>
        <a:lstStyle/>
        <a:p>
          <a:endParaRPr lang="en-US"/>
        </a:p>
      </dgm:t>
    </dgm:pt>
    <dgm:pt modelId="{9570321E-0B8F-405E-B416-323E79690D3E}">
      <dgm:prSet/>
      <dgm:spPr/>
      <dgm:t>
        <a:bodyPr/>
        <a:lstStyle/>
        <a:p>
          <a:pPr>
            <a:lnSpc>
              <a:spcPct val="100000"/>
            </a:lnSpc>
            <a:defRPr cap="all"/>
          </a:pPr>
          <a:r>
            <a:rPr lang="en-GB"/>
            <a:t>Need for training programme</a:t>
          </a:r>
          <a:endParaRPr lang="en-US"/>
        </a:p>
      </dgm:t>
    </dgm:pt>
    <dgm:pt modelId="{EBBE0240-1498-42DE-BB46-3670A1699F93}" type="parTrans" cxnId="{506E370E-CCC7-4D48-9740-B3E54C5449A4}">
      <dgm:prSet/>
      <dgm:spPr/>
      <dgm:t>
        <a:bodyPr/>
        <a:lstStyle/>
        <a:p>
          <a:endParaRPr lang="en-US"/>
        </a:p>
      </dgm:t>
    </dgm:pt>
    <dgm:pt modelId="{8737555B-48C8-4482-A957-3C03690FAD5E}" type="sibTrans" cxnId="{506E370E-CCC7-4D48-9740-B3E54C5449A4}">
      <dgm:prSet/>
      <dgm:spPr/>
      <dgm:t>
        <a:bodyPr/>
        <a:lstStyle/>
        <a:p>
          <a:endParaRPr lang="en-US"/>
        </a:p>
      </dgm:t>
    </dgm:pt>
    <dgm:pt modelId="{F5C26DB1-2155-4619-A2E0-518FA3CAECD3}">
      <dgm:prSet/>
      <dgm:spPr/>
      <dgm:t>
        <a:bodyPr/>
        <a:lstStyle/>
        <a:p>
          <a:pPr>
            <a:lnSpc>
              <a:spcPct val="100000"/>
            </a:lnSpc>
            <a:defRPr cap="all"/>
          </a:pPr>
          <a:r>
            <a:rPr lang="en-GB"/>
            <a:t>Investment in capacity, people and infrastructure </a:t>
          </a:r>
          <a:endParaRPr lang="en-US"/>
        </a:p>
      </dgm:t>
    </dgm:pt>
    <dgm:pt modelId="{BDD53112-7314-4DF5-8E9A-CD5ABF39C9A9}" type="parTrans" cxnId="{589D4FDE-1CD8-4984-8EEA-13DC836F6966}">
      <dgm:prSet/>
      <dgm:spPr/>
      <dgm:t>
        <a:bodyPr/>
        <a:lstStyle/>
        <a:p>
          <a:endParaRPr lang="en-US"/>
        </a:p>
      </dgm:t>
    </dgm:pt>
    <dgm:pt modelId="{5A08C080-6BEA-41AF-BE52-9896C48436B8}" type="sibTrans" cxnId="{589D4FDE-1CD8-4984-8EEA-13DC836F6966}">
      <dgm:prSet/>
      <dgm:spPr/>
      <dgm:t>
        <a:bodyPr/>
        <a:lstStyle/>
        <a:p>
          <a:endParaRPr lang="en-US"/>
        </a:p>
      </dgm:t>
    </dgm:pt>
    <dgm:pt modelId="{029866E6-D39C-4D82-BBA5-1AD24A6FBBFA}" type="pres">
      <dgm:prSet presAssocID="{5BC5CF56-EB64-4A02-BED2-34F2EE3D38AB}" presName="root" presStyleCnt="0">
        <dgm:presLayoutVars>
          <dgm:dir/>
          <dgm:resizeHandles val="exact"/>
        </dgm:presLayoutVars>
      </dgm:prSet>
      <dgm:spPr/>
    </dgm:pt>
    <dgm:pt modelId="{9E9C27F0-671B-41F2-8688-8E657E99C7FC}" type="pres">
      <dgm:prSet presAssocID="{59638E07-E3A3-4EF8-A37A-207BA1C2E40C}" presName="compNode" presStyleCnt="0"/>
      <dgm:spPr/>
    </dgm:pt>
    <dgm:pt modelId="{C3000EB6-3DE7-4EAA-B0D8-43EA81C28286}" type="pres">
      <dgm:prSet presAssocID="{59638E07-E3A3-4EF8-A37A-207BA1C2E40C}" presName="iconBgRect" presStyleLbl="bgShp" presStyleIdx="0" presStyleCnt="5"/>
      <dgm:spPr/>
    </dgm:pt>
    <dgm:pt modelId="{B6F61B68-21D1-4520-B812-2F98916877CE}" type="pres">
      <dgm:prSet presAssocID="{59638E07-E3A3-4EF8-A37A-207BA1C2E40C}"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eb Design"/>
        </a:ext>
      </dgm:extLst>
    </dgm:pt>
    <dgm:pt modelId="{201719F3-3D30-4499-9908-6E20B7B95351}" type="pres">
      <dgm:prSet presAssocID="{59638E07-E3A3-4EF8-A37A-207BA1C2E40C}" presName="spaceRect" presStyleCnt="0"/>
      <dgm:spPr/>
    </dgm:pt>
    <dgm:pt modelId="{22E20E1C-EC81-4467-89B4-4D4134C4B4B4}" type="pres">
      <dgm:prSet presAssocID="{59638E07-E3A3-4EF8-A37A-207BA1C2E40C}" presName="textRect" presStyleLbl="revTx" presStyleIdx="0" presStyleCnt="5">
        <dgm:presLayoutVars>
          <dgm:chMax val="1"/>
          <dgm:chPref val="1"/>
        </dgm:presLayoutVars>
      </dgm:prSet>
      <dgm:spPr/>
    </dgm:pt>
    <dgm:pt modelId="{8156ADB0-634C-4802-8314-76C15E3689AA}" type="pres">
      <dgm:prSet presAssocID="{A5E1B035-F7C4-4B2F-9893-45826687D44B}" presName="sibTrans" presStyleCnt="0"/>
      <dgm:spPr/>
    </dgm:pt>
    <dgm:pt modelId="{48F3AACC-A424-4D58-8520-31F3BD81423C}" type="pres">
      <dgm:prSet presAssocID="{CE0C72F6-70E0-4485-845B-C0F20AEE0C8E}" presName="compNode" presStyleCnt="0"/>
      <dgm:spPr/>
    </dgm:pt>
    <dgm:pt modelId="{C4BF5FD9-FB0D-42BE-AD7F-EB1253094BE6}" type="pres">
      <dgm:prSet presAssocID="{CE0C72F6-70E0-4485-845B-C0F20AEE0C8E}" presName="iconBgRect" presStyleLbl="bgShp" presStyleIdx="1" presStyleCnt="5"/>
      <dgm:spPr/>
    </dgm:pt>
    <dgm:pt modelId="{88D1FCAE-DF8D-45C5-B8EF-BB4B291D28E7}" type="pres">
      <dgm:prSet presAssocID="{CE0C72F6-70E0-4485-845B-C0F20AEE0C8E}"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43826D6B-BBA7-4EC1-B914-6EFBFC002CEB}" type="pres">
      <dgm:prSet presAssocID="{CE0C72F6-70E0-4485-845B-C0F20AEE0C8E}" presName="spaceRect" presStyleCnt="0"/>
      <dgm:spPr/>
    </dgm:pt>
    <dgm:pt modelId="{22E4AC7E-4C12-4984-8699-CD0DC2E8AC33}" type="pres">
      <dgm:prSet presAssocID="{CE0C72F6-70E0-4485-845B-C0F20AEE0C8E}" presName="textRect" presStyleLbl="revTx" presStyleIdx="1" presStyleCnt="5">
        <dgm:presLayoutVars>
          <dgm:chMax val="1"/>
          <dgm:chPref val="1"/>
        </dgm:presLayoutVars>
      </dgm:prSet>
      <dgm:spPr/>
    </dgm:pt>
    <dgm:pt modelId="{CAEC8969-FAD5-4009-8436-A1820C68327A}" type="pres">
      <dgm:prSet presAssocID="{BB07813B-915E-4FE4-B349-347E927AEAC3}" presName="sibTrans" presStyleCnt="0"/>
      <dgm:spPr/>
    </dgm:pt>
    <dgm:pt modelId="{AF48731A-0209-472F-81C3-1A1EA7F34EFE}" type="pres">
      <dgm:prSet presAssocID="{81648D1D-369C-4D1C-B403-6CB86E48EDF7}" presName="compNode" presStyleCnt="0"/>
      <dgm:spPr/>
    </dgm:pt>
    <dgm:pt modelId="{09A6CC65-FE6B-4708-8D1B-F80D05F08C07}" type="pres">
      <dgm:prSet presAssocID="{81648D1D-369C-4D1C-B403-6CB86E48EDF7}" presName="iconBgRect" presStyleLbl="bgShp" presStyleIdx="2" presStyleCnt="5"/>
      <dgm:spPr/>
    </dgm:pt>
    <dgm:pt modelId="{2F814AA7-E8CB-43E4-851D-7DE328370E76}" type="pres">
      <dgm:prSet presAssocID="{81648D1D-369C-4D1C-B403-6CB86E48EDF7}"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ick"/>
        </a:ext>
      </dgm:extLst>
    </dgm:pt>
    <dgm:pt modelId="{25E18BA7-130E-43F0-B727-CF2DD7414480}" type="pres">
      <dgm:prSet presAssocID="{81648D1D-369C-4D1C-B403-6CB86E48EDF7}" presName="spaceRect" presStyleCnt="0"/>
      <dgm:spPr/>
    </dgm:pt>
    <dgm:pt modelId="{AC86F329-FC18-46A3-8C83-5D1AB4E95B7D}" type="pres">
      <dgm:prSet presAssocID="{81648D1D-369C-4D1C-B403-6CB86E48EDF7}" presName="textRect" presStyleLbl="revTx" presStyleIdx="2" presStyleCnt="5">
        <dgm:presLayoutVars>
          <dgm:chMax val="1"/>
          <dgm:chPref val="1"/>
        </dgm:presLayoutVars>
      </dgm:prSet>
      <dgm:spPr/>
    </dgm:pt>
    <dgm:pt modelId="{45629CD6-671B-4878-963C-8F6E3D610145}" type="pres">
      <dgm:prSet presAssocID="{2636FE8B-BA17-4FBA-8505-542286FA43A5}" presName="sibTrans" presStyleCnt="0"/>
      <dgm:spPr/>
    </dgm:pt>
    <dgm:pt modelId="{36A88824-6731-45D3-9600-4FF5A4F66FB0}" type="pres">
      <dgm:prSet presAssocID="{9570321E-0B8F-405E-B416-323E79690D3E}" presName="compNode" presStyleCnt="0"/>
      <dgm:spPr/>
    </dgm:pt>
    <dgm:pt modelId="{76B29610-74A7-427F-B789-D80837118EF1}" type="pres">
      <dgm:prSet presAssocID="{9570321E-0B8F-405E-B416-323E79690D3E}" presName="iconBgRect" presStyleLbl="bgShp" presStyleIdx="3" presStyleCnt="5"/>
      <dgm:spPr/>
    </dgm:pt>
    <dgm:pt modelId="{1820C8C3-6AA9-4DCD-A18B-60BFB21A2A0A}" type="pres">
      <dgm:prSet presAssocID="{9570321E-0B8F-405E-B416-323E79690D3E}"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Teacher"/>
        </a:ext>
      </dgm:extLst>
    </dgm:pt>
    <dgm:pt modelId="{A95D513D-C188-4698-B31C-FC01E01810FE}" type="pres">
      <dgm:prSet presAssocID="{9570321E-0B8F-405E-B416-323E79690D3E}" presName="spaceRect" presStyleCnt="0"/>
      <dgm:spPr/>
    </dgm:pt>
    <dgm:pt modelId="{53031E15-863C-45D8-ACA9-230EB7794BBE}" type="pres">
      <dgm:prSet presAssocID="{9570321E-0B8F-405E-B416-323E79690D3E}" presName="textRect" presStyleLbl="revTx" presStyleIdx="3" presStyleCnt="5">
        <dgm:presLayoutVars>
          <dgm:chMax val="1"/>
          <dgm:chPref val="1"/>
        </dgm:presLayoutVars>
      </dgm:prSet>
      <dgm:spPr/>
    </dgm:pt>
    <dgm:pt modelId="{361C454B-4CF6-49D4-ABD1-972E3E6D9400}" type="pres">
      <dgm:prSet presAssocID="{8737555B-48C8-4482-A957-3C03690FAD5E}" presName="sibTrans" presStyleCnt="0"/>
      <dgm:spPr/>
    </dgm:pt>
    <dgm:pt modelId="{F58D3CC1-95D4-4F6D-8D48-FC4D2962D636}" type="pres">
      <dgm:prSet presAssocID="{F5C26DB1-2155-4619-A2E0-518FA3CAECD3}" presName="compNode" presStyleCnt="0"/>
      <dgm:spPr/>
    </dgm:pt>
    <dgm:pt modelId="{6346D3C8-A262-40C7-9CDE-9A8631CB138E}" type="pres">
      <dgm:prSet presAssocID="{F5C26DB1-2155-4619-A2E0-518FA3CAECD3}" presName="iconBgRect" presStyleLbl="bgShp" presStyleIdx="4" presStyleCnt="5"/>
      <dgm:spPr/>
    </dgm:pt>
    <dgm:pt modelId="{2D4D897D-71AF-4163-A648-EB92FF7113D6}" type="pres">
      <dgm:prSet presAssocID="{F5C26DB1-2155-4619-A2E0-518FA3CAECD3}"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Business Growth"/>
        </a:ext>
      </dgm:extLst>
    </dgm:pt>
    <dgm:pt modelId="{B60297C8-D5E8-4E45-BA68-17A1676AAEC8}" type="pres">
      <dgm:prSet presAssocID="{F5C26DB1-2155-4619-A2E0-518FA3CAECD3}" presName="spaceRect" presStyleCnt="0"/>
      <dgm:spPr/>
    </dgm:pt>
    <dgm:pt modelId="{BCA6524C-4282-44F8-956A-17108650C8EC}" type="pres">
      <dgm:prSet presAssocID="{F5C26DB1-2155-4619-A2E0-518FA3CAECD3}" presName="textRect" presStyleLbl="revTx" presStyleIdx="4" presStyleCnt="5">
        <dgm:presLayoutVars>
          <dgm:chMax val="1"/>
          <dgm:chPref val="1"/>
        </dgm:presLayoutVars>
      </dgm:prSet>
      <dgm:spPr/>
    </dgm:pt>
  </dgm:ptLst>
  <dgm:cxnLst>
    <dgm:cxn modelId="{506E370E-CCC7-4D48-9740-B3E54C5449A4}" srcId="{5BC5CF56-EB64-4A02-BED2-34F2EE3D38AB}" destId="{9570321E-0B8F-405E-B416-323E79690D3E}" srcOrd="3" destOrd="0" parTransId="{EBBE0240-1498-42DE-BB46-3670A1699F93}" sibTransId="{8737555B-48C8-4482-A957-3C03690FAD5E}"/>
    <dgm:cxn modelId="{06306B4C-60FA-C345-9F76-BA5F5E2FB733}" type="presOf" srcId="{9570321E-0B8F-405E-B416-323E79690D3E}" destId="{53031E15-863C-45D8-ACA9-230EB7794BBE}" srcOrd="0" destOrd="0" presId="urn:microsoft.com/office/officeart/2018/5/layout/IconCircleLabelList"/>
    <dgm:cxn modelId="{41A86F69-522F-6949-8B27-EE668E8B2FA3}" type="presOf" srcId="{59638E07-E3A3-4EF8-A37A-207BA1C2E40C}" destId="{22E20E1C-EC81-4467-89B4-4D4134C4B4B4}" srcOrd="0" destOrd="0" presId="urn:microsoft.com/office/officeart/2018/5/layout/IconCircleLabelList"/>
    <dgm:cxn modelId="{D4BCADBB-53C1-4342-A7D6-030D75188EBB}" type="presOf" srcId="{F5C26DB1-2155-4619-A2E0-518FA3CAECD3}" destId="{BCA6524C-4282-44F8-956A-17108650C8EC}" srcOrd="0" destOrd="0" presId="urn:microsoft.com/office/officeart/2018/5/layout/IconCircleLabelList"/>
    <dgm:cxn modelId="{C878E8C6-2E13-B44B-8E74-BD20E81D5655}" type="presOf" srcId="{CE0C72F6-70E0-4485-845B-C0F20AEE0C8E}" destId="{22E4AC7E-4C12-4984-8699-CD0DC2E8AC33}" srcOrd="0" destOrd="0" presId="urn:microsoft.com/office/officeart/2018/5/layout/IconCircleLabelList"/>
    <dgm:cxn modelId="{589D4FDE-1CD8-4984-8EEA-13DC836F6966}" srcId="{5BC5CF56-EB64-4A02-BED2-34F2EE3D38AB}" destId="{F5C26DB1-2155-4619-A2E0-518FA3CAECD3}" srcOrd="4" destOrd="0" parTransId="{BDD53112-7314-4DF5-8E9A-CD5ABF39C9A9}" sibTransId="{5A08C080-6BEA-41AF-BE52-9896C48436B8}"/>
    <dgm:cxn modelId="{E7C44DE4-DACB-064A-B6AB-6567C2F67ECB}" type="presOf" srcId="{81648D1D-369C-4D1C-B403-6CB86E48EDF7}" destId="{AC86F329-FC18-46A3-8C83-5D1AB4E95B7D}" srcOrd="0" destOrd="0" presId="urn:microsoft.com/office/officeart/2018/5/layout/IconCircleLabelList"/>
    <dgm:cxn modelId="{11F7CAEA-070C-481A-BA94-AB407B6B5CA5}" srcId="{5BC5CF56-EB64-4A02-BED2-34F2EE3D38AB}" destId="{59638E07-E3A3-4EF8-A37A-207BA1C2E40C}" srcOrd="0" destOrd="0" parTransId="{87407BAE-AE1F-458A-87B0-915484826195}" sibTransId="{A5E1B035-F7C4-4B2F-9893-45826687D44B}"/>
    <dgm:cxn modelId="{C670B5F1-082D-CD41-A014-D8130712235D}" type="presOf" srcId="{5BC5CF56-EB64-4A02-BED2-34F2EE3D38AB}" destId="{029866E6-D39C-4D82-BBA5-1AD24A6FBBFA}" srcOrd="0" destOrd="0" presId="urn:microsoft.com/office/officeart/2018/5/layout/IconCircleLabelList"/>
    <dgm:cxn modelId="{40607FF4-A2AF-4B54-BC6E-FEA1434F38A6}" srcId="{5BC5CF56-EB64-4A02-BED2-34F2EE3D38AB}" destId="{CE0C72F6-70E0-4485-845B-C0F20AEE0C8E}" srcOrd="1" destOrd="0" parTransId="{D4CE30BE-F033-4E1B-9519-D70A1819660A}" sibTransId="{BB07813B-915E-4FE4-B349-347E927AEAC3}"/>
    <dgm:cxn modelId="{B2A6C6FB-8E00-4983-ABB4-3D0122AF021F}" srcId="{5BC5CF56-EB64-4A02-BED2-34F2EE3D38AB}" destId="{81648D1D-369C-4D1C-B403-6CB86E48EDF7}" srcOrd="2" destOrd="0" parTransId="{B31E2BA9-673F-48BE-AFFF-8200328CCF0E}" sibTransId="{2636FE8B-BA17-4FBA-8505-542286FA43A5}"/>
    <dgm:cxn modelId="{81CBFD2C-5FA8-354C-A372-1E4EC21E4501}" type="presParOf" srcId="{029866E6-D39C-4D82-BBA5-1AD24A6FBBFA}" destId="{9E9C27F0-671B-41F2-8688-8E657E99C7FC}" srcOrd="0" destOrd="0" presId="urn:microsoft.com/office/officeart/2018/5/layout/IconCircleLabelList"/>
    <dgm:cxn modelId="{AC2013CF-43EF-1B40-ABE5-74DE5294BDC3}" type="presParOf" srcId="{9E9C27F0-671B-41F2-8688-8E657E99C7FC}" destId="{C3000EB6-3DE7-4EAA-B0D8-43EA81C28286}" srcOrd="0" destOrd="0" presId="urn:microsoft.com/office/officeart/2018/5/layout/IconCircleLabelList"/>
    <dgm:cxn modelId="{B7B71666-F8EB-2C4C-BC4E-949CBA21A55B}" type="presParOf" srcId="{9E9C27F0-671B-41F2-8688-8E657E99C7FC}" destId="{B6F61B68-21D1-4520-B812-2F98916877CE}" srcOrd="1" destOrd="0" presId="urn:microsoft.com/office/officeart/2018/5/layout/IconCircleLabelList"/>
    <dgm:cxn modelId="{F765605D-9C1E-FF44-A632-187089BA88B2}" type="presParOf" srcId="{9E9C27F0-671B-41F2-8688-8E657E99C7FC}" destId="{201719F3-3D30-4499-9908-6E20B7B95351}" srcOrd="2" destOrd="0" presId="urn:microsoft.com/office/officeart/2018/5/layout/IconCircleLabelList"/>
    <dgm:cxn modelId="{E6803376-5944-D44B-AB58-2E2E61181969}" type="presParOf" srcId="{9E9C27F0-671B-41F2-8688-8E657E99C7FC}" destId="{22E20E1C-EC81-4467-89B4-4D4134C4B4B4}" srcOrd="3" destOrd="0" presId="urn:microsoft.com/office/officeart/2018/5/layout/IconCircleLabelList"/>
    <dgm:cxn modelId="{769914A0-55A1-234D-89C7-BECA3E25D9B1}" type="presParOf" srcId="{029866E6-D39C-4D82-BBA5-1AD24A6FBBFA}" destId="{8156ADB0-634C-4802-8314-76C15E3689AA}" srcOrd="1" destOrd="0" presId="urn:microsoft.com/office/officeart/2018/5/layout/IconCircleLabelList"/>
    <dgm:cxn modelId="{F3F3B04B-68F5-BC41-AC04-1239873D6D83}" type="presParOf" srcId="{029866E6-D39C-4D82-BBA5-1AD24A6FBBFA}" destId="{48F3AACC-A424-4D58-8520-31F3BD81423C}" srcOrd="2" destOrd="0" presId="urn:microsoft.com/office/officeart/2018/5/layout/IconCircleLabelList"/>
    <dgm:cxn modelId="{11FE2844-82C8-EF42-B2D1-B2C172043B76}" type="presParOf" srcId="{48F3AACC-A424-4D58-8520-31F3BD81423C}" destId="{C4BF5FD9-FB0D-42BE-AD7F-EB1253094BE6}" srcOrd="0" destOrd="0" presId="urn:microsoft.com/office/officeart/2018/5/layout/IconCircleLabelList"/>
    <dgm:cxn modelId="{11A098E5-64D2-7249-821C-CCA0E497604A}" type="presParOf" srcId="{48F3AACC-A424-4D58-8520-31F3BD81423C}" destId="{88D1FCAE-DF8D-45C5-B8EF-BB4B291D28E7}" srcOrd="1" destOrd="0" presId="urn:microsoft.com/office/officeart/2018/5/layout/IconCircleLabelList"/>
    <dgm:cxn modelId="{A4ECDA94-3B36-3B48-91BC-7A62EDD8620E}" type="presParOf" srcId="{48F3AACC-A424-4D58-8520-31F3BD81423C}" destId="{43826D6B-BBA7-4EC1-B914-6EFBFC002CEB}" srcOrd="2" destOrd="0" presId="urn:microsoft.com/office/officeart/2018/5/layout/IconCircleLabelList"/>
    <dgm:cxn modelId="{4E2230C0-A502-9349-B0A7-EF92C696E4F3}" type="presParOf" srcId="{48F3AACC-A424-4D58-8520-31F3BD81423C}" destId="{22E4AC7E-4C12-4984-8699-CD0DC2E8AC33}" srcOrd="3" destOrd="0" presId="urn:microsoft.com/office/officeart/2018/5/layout/IconCircleLabelList"/>
    <dgm:cxn modelId="{E863AE3E-13E4-4B45-AAA8-29FB8F5EA390}" type="presParOf" srcId="{029866E6-D39C-4D82-BBA5-1AD24A6FBBFA}" destId="{CAEC8969-FAD5-4009-8436-A1820C68327A}" srcOrd="3" destOrd="0" presId="urn:microsoft.com/office/officeart/2018/5/layout/IconCircleLabelList"/>
    <dgm:cxn modelId="{8B2DEBEA-5110-344D-BA0A-105CBBBC6245}" type="presParOf" srcId="{029866E6-D39C-4D82-BBA5-1AD24A6FBBFA}" destId="{AF48731A-0209-472F-81C3-1A1EA7F34EFE}" srcOrd="4" destOrd="0" presId="urn:microsoft.com/office/officeart/2018/5/layout/IconCircleLabelList"/>
    <dgm:cxn modelId="{35D7A5E8-34FF-3A46-B9AC-41E52A949636}" type="presParOf" srcId="{AF48731A-0209-472F-81C3-1A1EA7F34EFE}" destId="{09A6CC65-FE6B-4708-8D1B-F80D05F08C07}" srcOrd="0" destOrd="0" presId="urn:microsoft.com/office/officeart/2018/5/layout/IconCircleLabelList"/>
    <dgm:cxn modelId="{AC259259-7DB3-0448-A520-F84B78C9AEA5}" type="presParOf" srcId="{AF48731A-0209-472F-81C3-1A1EA7F34EFE}" destId="{2F814AA7-E8CB-43E4-851D-7DE328370E76}" srcOrd="1" destOrd="0" presId="urn:microsoft.com/office/officeart/2018/5/layout/IconCircleLabelList"/>
    <dgm:cxn modelId="{A76FCDE1-9A3E-FD40-890D-EF68E3280C3A}" type="presParOf" srcId="{AF48731A-0209-472F-81C3-1A1EA7F34EFE}" destId="{25E18BA7-130E-43F0-B727-CF2DD7414480}" srcOrd="2" destOrd="0" presId="urn:microsoft.com/office/officeart/2018/5/layout/IconCircleLabelList"/>
    <dgm:cxn modelId="{F620B5F2-F4E5-E34F-8931-5F13468F1346}" type="presParOf" srcId="{AF48731A-0209-472F-81C3-1A1EA7F34EFE}" destId="{AC86F329-FC18-46A3-8C83-5D1AB4E95B7D}" srcOrd="3" destOrd="0" presId="urn:microsoft.com/office/officeart/2018/5/layout/IconCircleLabelList"/>
    <dgm:cxn modelId="{728993DE-19BF-4544-B2A4-D88D96ABE7E5}" type="presParOf" srcId="{029866E6-D39C-4D82-BBA5-1AD24A6FBBFA}" destId="{45629CD6-671B-4878-963C-8F6E3D610145}" srcOrd="5" destOrd="0" presId="urn:microsoft.com/office/officeart/2018/5/layout/IconCircleLabelList"/>
    <dgm:cxn modelId="{00B4BA53-0418-DF40-B44D-C27F3E4AA758}" type="presParOf" srcId="{029866E6-D39C-4D82-BBA5-1AD24A6FBBFA}" destId="{36A88824-6731-45D3-9600-4FF5A4F66FB0}" srcOrd="6" destOrd="0" presId="urn:microsoft.com/office/officeart/2018/5/layout/IconCircleLabelList"/>
    <dgm:cxn modelId="{5A1FA158-D402-D14D-86B6-CD5B4AF3C693}" type="presParOf" srcId="{36A88824-6731-45D3-9600-4FF5A4F66FB0}" destId="{76B29610-74A7-427F-B789-D80837118EF1}" srcOrd="0" destOrd="0" presId="urn:microsoft.com/office/officeart/2018/5/layout/IconCircleLabelList"/>
    <dgm:cxn modelId="{AAA7AB80-8ED3-894E-A938-B82B27BF9599}" type="presParOf" srcId="{36A88824-6731-45D3-9600-4FF5A4F66FB0}" destId="{1820C8C3-6AA9-4DCD-A18B-60BFB21A2A0A}" srcOrd="1" destOrd="0" presId="urn:microsoft.com/office/officeart/2018/5/layout/IconCircleLabelList"/>
    <dgm:cxn modelId="{5D93C0B8-E6C1-7747-85AB-6382762CDBAB}" type="presParOf" srcId="{36A88824-6731-45D3-9600-4FF5A4F66FB0}" destId="{A95D513D-C188-4698-B31C-FC01E01810FE}" srcOrd="2" destOrd="0" presId="urn:microsoft.com/office/officeart/2018/5/layout/IconCircleLabelList"/>
    <dgm:cxn modelId="{68C23140-7C56-D14D-BB4E-29861F79C4A1}" type="presParOf" srcId="{36A88824-6731-45D3-9600-4FF5A4F66FB0}" destId="{53031E15-863C-45D8-ACA9-230EB7794BBE}" srcOrd="3" destOrd="0" presId="urn:microsoft.com/office/officeart/2018/5/layout/IconCircleLabelList"/>
    <dgm:cxn modelId="{AA168978-DBB5-D741-9FEA-C9919B24A50C}" type="presParOf" srcId="{029866E6-D39C-4D82-BBA5-1AD24A6FBBFA}" destId="{361C454B-4CF6-49D4-ABD1-972E3E6D9400}" srcOrd="7" destOrd="0" presId="urn:microsoft.com/office/officeart/2018/5/layout/IconCircleLabelList"/>
    <dgm:cxn modelId="{8399A8AD-7C6D-6C49-97AD-7108E69CD225}" type="presParOf" srcId="{029866E6-D39C-4D82-BBA5-1AD24A6FBBFA}" destId="{F58D3CC1-95D4-4F6D-8D48-FC4D2962D636}" srcOrd="8" destOrd="0" presId="urn:microsoft.com/office/officeart/2018/5/layout/IconCircleLabelList"/>
    <dgm:cxn modelId="{9B1C849D-3538-1342-A240-222DA129A2D1}" type="presParOf" srcId="{F58D3CC1-95D4-4F6D-8D48-FC4D2962D636}" destId="{6346D3C8-A262-40C7-9CDE-9A8631CB138E}" srcOrd="0" destOrd="0" presId="urn:microsoft.com/office/officeart/2018/5/layout/IconCircleLabelList"/>
    <dgm:cxn modelId="{19CBF7B8-2ED9-EA46-8E7A-11D93E38D18D}" type="presParOf" srcId="{F58D3CC1-95D4-4F6D-8D48-FC4D2962D636}" destId="{2D4D897D-71AF-4163-A648-EB92FF7113D6}" srcOrd="1" destOrd="0" presId="urn:microsoft.com/office/officeart/2018/5/layout/IconCircleLabelList"/>
    <dgm:cxn modelId="{C5CC0AD8-EB65-A747-A233-68A70499B741}" type="presParOf" srcId="{F58D3CC1-95D4-4F6D-8D48-FC4D2962D636}" destId="{B60297C8-D5E8-4E45-BA68-17A1676AAEC8}" srcOrd="2" destOrd="0" presId="urn:microsoft.com/office/officeart/2018/5/layout/IconCircleLabelList"/>
    <dgm:cxn modelId="{83974CD2-E12D-EB4B-B38C-B2BC67507593}" type="presParOf" srcId="{F58D3CC1-95D4-4F6D-8D48-FC4D2962D636}" destId="{BCA6524C-4282-44F8-956A-17108650C8EC}"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1038019-38F8-4037-85D4-4E05D8D53ABC}" type="doc">
      <dgm:prSet loTypeId="urn:microsoft.com/office/officeart/2005/8/layout/hList1" loCatId="list" qsTypeId="urn:microsoft.com/office/officeart/2005/8/quickstyle/simple4" qsCatId="simple" csTypeId="urn:microsoft.com/office/officeart/2005/8/colors/colorful5" csCatId="colorful" phldr="1"/>
      <dgm:spPr/>
      <dgm:t>
        <a:bodyPr/>
        <a:lstStyle/>
        <a:p>
          <a:endParaRPr lang="en-US"/>
        </a:p>
      </dgm:t>
    </dgm:pt>
    <dgm:pt modelId="{E6280EA7-C723-4E67-BD51-81981EE2D219}">
      <dgm:prSet/>
      <dgm:spPr/>
      <dgm:t>
        <a:bodyPr/>
        <a:lstStyle/>
        <a:p>
          <a:r>
            <a:rPr lang="en-GB"/>
            <a:t>Benefits</a:t>
          </a:r>
          <a:endParaRPr lang="en-US"/>
        </a:p>
      </dgm:t>
    </dgm:pt>
    <dgm:pt modelId="{7EBA3DFE-26B7-4A25-865F-DFA7DECFE38A}" type="parTrans" cxnId="{366DBDF7-E70E-49B9-9228-453CDCB4965E}">
      <dgm:prSet/>
      <dgm:spPr/>
      <dgm:t>
        <a:bodyPr/>
        <a:lstStyle/>
        <a:p>
          <a:endParaRPr lang="en-US"/>
        </a:p>
      </dgm:t>
    </dgm:pt>
    <dgm:pt modelId="{8B9D14FA-00B2-42E9-918E-40BABE2AF955}" type="sibTrans" cxnId="{366DBDF7-E70E-49B9-9228-453CDCB4965E}">
      <dgm:prSet/>
      <dgm:spPr/>
      <dgm:t>
        <a:bodyPr/>
        <a:lstStyle/>
        <a:p>
          <a:endParaRPr lang="en-US"/>
        </a:p>
      </dgm:t>
    </dgm:pt>
    <dgm:pt modelId="{EAB8A25A-881D-4B2F-BE47-1A80DAE503CF}">
      <dgm:prSet/>
      <dgm:spPr/>
      <dgm:t>
        <a:bodyPr/>
        <a:lstStyle/>
        <a:p>
          <a:r>
            <a:rPr lang="en-GB" dirty="0"/>
            <a:t>Improving the quality and visibility of research outputs from non-STEM disciplines</a:t>
          </a:r>
          <a:endParaRPr lang="en-US" dirty="0"/>
        </a:p>
      </dgm:t>
    </dgm:pt>
    <dgm:pt modelId="{2745E3F6-4097-4B9D-AB1E-0AAAB177F427}" type="parTrans" cxnId="{BE0E8608-76C9-4485-AAC0-FC72ED1DF2BD}">
      <dgm:prSet/>
      <dgm:spPr/>
      <dgm:t>
        <a:bodyPr/>
        <a:lstStyle/>
        <a:p>
          <a:endParaRPr lang="en-US"/>
        </a:p>
      </dgm:t>
    </dgm:pt>
    <dgm:pt modelId="{501CF935-0B69-41E8-A539-0B51A2403283}" type="sibTrans" cxnId="{BE0E8608-76C9-4485-AAC0-FC72ED1DF2BD}">
      <dgm:prSet/>
      <dgm:spPr/>
      <dgm:t>
        <a:bodyPr/>
        <a:lstStyle/>
        <a:p>
          <a:endParaRPr lang="en-US"/>
        </a:p>
      </dgm:t>
    </dgm:pt>
    <dgm:pt modelId="{9AE70B41-30D9-4CCA-8F13-323B22340990}">
      <dgm:prSet/>
      <dgm:spPr/>
      <dgm:t>
        <a:bodyPr/>
        <a:lstStyle/>
        <a:p>
          <a:r>
            <a:rPr lang="en-GB" dirty="0"/>
            <a:t>Enhancing the </a:t>
          </a:r>
          <a:r>
            <a:rPr lang="en-GB" dirty="0" err="1"/>
            <a:t>FAIRness</a:t>
          </a:r>
          <a:r>
            <a:rPr lang="en-GB" dirty="0"/>
            <a:t> of research outputs and facilitating their discovery and reuse</a:t>
          </a:r>
          <a:endParaRPr lang="en-US" dirty="0"/>
        </a:p>
      </dgm:t>
    </dgm:pt>
    <dgm:pt modelId="{883A19D8-D587-4C43-84A2-BB314E1B6DC2}" type="parTrans" cxnId="{216926AA-AAC3-492E-9EBF-2E7E3E22BA56}">
      <dgm:prSet/>
      <dgm:spPr/>
      <dgm:t>
        <a:bodyPr/>
        <a:lstStyle/>
        <a:p>
          <a:endParaRPr lang="en-US"/>
        </a:p>
      </dgm:t>
    </dgm:pt>
    <dgm:pt modelId="{EC4FA2B1-529C-4FF9-92FC-8F7B0F9290E6}" type="sibTrans" cxnId="{216926AA-AAC3-492E-9EBF-2E7E3E22BA56}">
      <dgm:prSet/>
      <dgm:spPr/>
      <dgm:t>
        <a:bodyPr/>
        <a:lstStyle/>
        <a:p>
          <a:endParaRPr lang="en-US"/>
        </a:p>
      </dgm:t>
    </dgm:pt>
    <dgm:pt modelId="{68825140-EE4A-46D1-BF04-0A7378A1D367}">
      <dgm:prSet/>
      <dgm:spPr/>
      <dgm:t>
        <a:bodyPr/>
        <a:lstStyle/>
        <a:p>
          <a:r>
            <a:rPr lang="en-GB" dirty="0"/>
            <a:t>Increasing the recognition and reward of researchers and their outputs by various stakeholders</a:t>
          </a:r>
          <a:endParaRPr lang="en-US" dirty="0"/>
        </a:p>
      </dgm:t>
    </dgm:pt>
    <dgm:pt modelId="{3C13BF94-500E-47E8-A087-E0043DED9769}" type="parTrans" cxnId="{943475C6-819E-47EE-93AE-CA29E5030CCD}">
      <dgm:prSet/>
      <dgm:spPr/>
      <dgm:t>
        <a:bodyPr/>
        <a:lstStyle/>
        <a:p>
          <a:endParaRPr lang="en-US"/>
        </a:p>
      </dgm:t>
    </dgm:pt>
    <dgm:pt modelId="{2AE9E6B4-27E2-44D1-93CD-0A83FD3C86B0}" type="sibTrans" cxnId="{943475C6-819E-47EE-93AE-CA29E5030CCD}">
      <dgm:prSet/>
      <dgm:spPr/>
      <dgm:t>
        <a:bodyPr/>
        <a:lstStyle/>
        <a:p>
          <a:endParaRPr lang="en-US"/>
        </a:p>
      </dgm:t>
    </dgm:pt>
    <dgm:pt modelId="{7FE15281-BB56-471D-81B6-A731694F2777}">
      <dgm:prSet/>
      <dgm:spPr/>
      <dgm:t>
        <a:bodyPr/>
        <a:lstStyle/>
        <a:p>
          <a:r>
            <a:rPr lang="en-GB" dirty="0"/>
            <a:t>Challenges </a:t>
          </a:r>
          <a:endParaRPr lang="en-US" dirty="0"/>
        </a:p>
      </dgm:t>
    </dgm:pt>
    <dgm:pt modelId="{21A18D94-A05A-44CC-89F3-8CD17E7B4EDB}" type="parTrans" cxnId="{0ACEED47-CE39-49FB-B981-84C14746D5B3}">
      <dgm:prSet/>
      <dgm:spPr/>
      <dgm:t>
        <a:bodyPr/>
        <a:lstStyle/>
        <a:p>
          <a:endParaRPr lang="en-US"/>
        </a:p>
      </dgm:t>
    </dgm:pt>
    <dgm:pt modelId="{7EDE4ABC-CEC8-42EE-8BD9-C20A8CAB19E5}" type="sibTrans" cxnId="{0ACEED47-CE39-49FB-B981-84C14746D5B3}">
      <dgm:prSet/>
      <dgm:spPr/>
      <dgm:t>
        <a:bodyPr/>
        <a:lstStyle/>
        <a:p>
          <a:endParaRPr lang="en-US"/>
        </a:p>
      </dgm:t>
    </dgm:pt>
    <dgm:pt modelId="{8739404C-23D2-433E-B74F-976BECDB7B3B}">
      <dgm:prSet/>
      <dgm:spPr/>
      <dgm:t>
        <a:bodyPr/>
        <a:lstStyle/>
        <a:p>
          <a:r>
            <a:rPr lang="en-GB" dirty="0"/>
            <a:t>Engaging and coordinating with a diverse and distributed community of stakeholders</a:t>
          </a:r>
          <a:endParaRPr lang="en-US" dirty="0"/>
        </a:p>
      </dgm:t>
    </dgm:pt>
    <dgm:pt modelId="{194530FE-1478-4693-97EA-4265C625236A}" type="parTrans" cxnId="{6420D720-C944-4BDF-B890-0F84AAF5EFA7}">
      <dgm:prSet/>
      <dgm:spPr/>
      <dgm:t>
        <a:bodyPr/>
        <a:lstStyle/>
        <a:p>
          <a:endParaRPr lang="en-US"/>
        </a:p>
      </dgm:t>
    </dgm:pt>
    <dgm:pt modelId="{CC44BD3D-3388-4F78-9EDA-364FD745BF35}" type="sibTrans" cxnId="{6420D720-C944-4BDF-B890-0F84AAF5EFA7}">
      <dgm:prSet/>
      <dgm:spPr/>
      <dgm:t>
        <a:bodyPr/>
        <a:lstStyle/>
        <a:p>
          <a:endParaRPr lang="en-US"/>
        </a:p>
      </dgm:t>
    </dgm:pt>
    <dgm:pt modelId="{2021309F-3D9F-4EFC-AABB-11302B3A9D55}">
      <dgm:prSet/>
      <dgm:spPr/>
      <dgm:t>
        <a:bodyPr/>
        <a:lstStyle/>
        <a:p>
          <a:r>
            <a:rPr lang="en-GB" dirty="0"/>
            <a:t>Balancing the specificity and generality of taxonomies, standards, and processes</a:t>
          </a:r>
          <a:endParaRPr lang="en-US" dirty="0"/>
        </a:p>
      </dgm:t>
    </dgm:pt>
    <dgm:pt modelId="{C42EF5A2-21C5-49E4-AD66-77746E6441B7}" type="parTrans" cxnId="{6B3D468F-0A6F-45BE-9EA9-4CE324D51EBF}">
      <dgm:prSet/>
      <dgm:spPr/>
      <dgm:t>
        <a:bodyPr/>
        <a:lstStyle/>
        <a:p>
          <a:endParaRPr lang="en-US"/>
        </a:p>
      </dgm:t>
    </dgm:pt>
    <dgm:pt modelId="{D9A2BB74-FA8D-4A51-BED1-A9919F04C88C}" type="sibTrans" cxnId="{6B3D468F-0A6F-45BE-9EA9-4CE324D51EBF}">
      <dgm:prSet/>
      <dgm:spPr/>
      <dgm:t>
        <a:bodyPr/>
        <a:lstStyle/>
        <a:p>
          <a:endParaRPr lang="en-US"/>
        </a:p>
      </dgm:t>
    </dgm:pt>
    <dgm:pt modelId="{C387476A-B33C-4115-B9F1-0F1153080C37}">
      <dgm:prSet/>
      <dgm:spPr/>
      <dgm:t>
        <a:bodyPr/>
        <a:lstStyle/>
        <a:p>
          <a:r>
            <a:rPr lang="en-GB" dirty="0"/>
            <a:t>Adapting to the changing and evolving nature of research outputs and practices</a:t>
          </a:r>
          <a:endParaRPr lang="en-US" dirty="0"/>
        </a:p>
      </dgm:t>
    </dgm:pt>
    <dgm:pt modelId="{C854B590-5120-4C4B-8665-07F7ACFCE303}" type="parTrans" cxnId="{C6328D6C-F353-4E1F-A838-404BA20FFFC8}">
      <dgm:prSet/>
      <dgm:spPr/>
      <dgm:t>
        <a:bodyPr/>
        <a:lstStyle/>
        <a:p>
          <a:endParaRPr lang="en-US"/>
        </a:p>
      </dgm:t>
    </dgm:pt>
    <dgm:pt modelId="{5C3362BD-EE5A-473F-AD30-4CE9F9D966C7}" type="sibTrans" cxnId="{C6328D6C-F353-4E1F-A838-404BA20FFFC8}">
      <dgm:prSet/>
      <dgm:spPr/>
      <dgm:t>
        <a:bodyPr/>
        <a:lstStyle/>
        <a:p>
          <a:endParaRPr lang="en-US"/>
        </a:p>
      </dgm:t>
    </dgm:pt>
    <dgm:pt modelId="{AC236DD6-4F79-3B43-8673-E5398A4538A7}" type="pres">
      <dgm:prSet presAssocID="{71038019-38F8-4037-85D4-4E05D8D53ABC}" presName="Name0" presStyleCnt="0">
        <dgm:presLayoutVars>
          <dgm:dir/>
          <dgm:animLvl val="lvl"/>
          <dgm:resizeHandles val="exact"/>
        </dgm:presLayoutVars>
      </dgm:prSet>
      <dgm:spPr/>
    </dgm:pt>
    <dgm:pt modelId="{0F598E72-D1D3-FA49-A7FD-ACFFF487145D}" type="pres">
      <dgm:prSet presAssocID="{E6280EA7-C723-4E67-BD51-81981EE2D219}" presName="composite" presStyleCnt="0"/>
      <dgm:spPr/>
    </dgm:pt>
    <dgm:pt modelId="{20B36F37-469E-654B-8623-DD9BC831F0D9}" type="pres">
      <dgm:prSet presAssocID="{E6280EA7-C723-4E67-BD51-81981EE2D219}" presName="parTx" presStyleLbl="alignNode1" presStyleIdx="0" presStyleCnt="2">
        <dgm:presLayoutVars>
          <dgm:chMax val="0"/>
          <dgm:chPref val="0"/>
          <dgm:bulletEnabled val="1"/>
        </dgm:presLayoutVars>
      </dgm:prSet>
      <dgm:spPr/>
    </dgm:pt>
    <dgm:pt modelId="{A6ABFB2B-B016-6D4C-8077-B691D85798EC}" type="pres">
      <dgm:prSet presAssocID="{E6280EA7-C723-4E67-BD51-81981EE2D219}" presName="desTx" presStyleLbl="alignAccFollowNode1" presStyleIdx="0" presStyleCnt="2">
        <dgm:presLayoutVars>
          <dgm:bulletEnabled val="1"/>
        </dgm:presLayoutVars>
      </dgm:prSet>
      <dgm:spPr/>
    </dgm:pt>
    <dgm:pt modelId="{7D0B90C5-083D-6945-917B-8103DCCC750B}" type="pres">
      <dgm:prSet presAssocID="{8B9D14FA-00B2-42E9-918E-40BABE2AF955}" presName="space" presStyleCnt="0"/>
      <dgm:spPr/>
    </dgm:pt>
    <dgm:pt modelId="{082B398D-2F66-8C48-A8DB-FF4A07250133}" type="pres">
      <dgm:prSet presAssocID="{7FE15281-BB56-471D-81B6-A731694F2777}" presName="composite" presStyleCnt="0"/>
      <dgm:spPr/>
    </dgm:pt>
    <dgm:pt modelId="{13D3670A-2BEF-9E41-982A-9FED392274D1}" type="pres">
      <dgm:prSet presAssocID="{7FE15281-BB56-471D-81B6-A731694F2777}" presName="parTx" presStyleLbl="alignNode1" presStyleIdx="1" presStyleCnt="2">
        <dgm:presLayoutVars>
          <dgm:chMax val="0"/>
          <dgm:chPref val="0"/>
          <dgm:bulletEnabled val="1"/>
        </dgm:presLayoutVars>
      </dgm:prSet>
      <dgm:spPr/>
    </dgm:pt>
    <dgm:pt modelId="{8BF76963-9A29-EC4D-AC9F-202B7F9269AE}" type="pres">
      <dgm:prSet presAssocID="{7FE15281-BB56-471D-81B6-A731694F2777}" presName="desTx" presStyleLbl="alignAccFollowNode1" presStyleIdx="1" presStyleCnt="2">
        <dgm:presLayoutVars>
          <dgm:bulletEnabled val="1"/>
        </dgm:presLayoutVars>
      </dgm:prSet>
      <dgm:spPr/>
    </dgm:pt>
  </dgm:ptLst>
  <dgm:cxnLst>
    <dgm:cxn modelId="{BE0E8608-76C9-4485-AAC0-FC72ED1DF2BD}" srcId="{E6280EA7-C723-4E67-BD51-81981EE2D219}" destId="{EAB8A25A-881D-4B2F-BE47-1A80DAE503CF}" srcOrd="0" destOrd="0" parTransId="{2745E3F6-4097-4B9D-AB1E-0AAAB177F427}" sibTransId="{501CF935-0B69-41E8-A539-0B51A2403283}"/>
    <dgm:cxn modelId="{0EF1D519-CCB3-2843-9A8E-E8DCE0D714BF}" type="presOf" srcId="{C387476A-B33C-4115-B9F1-0F1153080C37}" destId="{8BF76963-9A29-EC4D-AC9F-202B7F9269AE}" srcOrd="0" destOrd="2" presId="urn:microsoft.com/office/officeart/2005/8/layout/hList1"/>
    <dgm:cxn modelId="{6420D720-C944-4BDF-B890-0F84AAF5EFA7}" srcId="{7FE15281-BB56-471D-81B6-A731694F2777}" destId="{8739404C-23D2-433E-B74F-976BECDB7B3B}" srcOrd="0" destOrd="0" parTransId="{194530FE-1478-4693-97EA-4265C625236A}" sibTransId="{CC44BD3D-3388-4F78-9EDA-364FD745BF35}"/>
    <dgm:cxn modelId="{061D0A32-1E81-7A45-9EB6-F514D4D21C07}" type="presOf" srcId="{7FE15281-BB56-471D-81B6-A731694F2777}" destId="{13D3670A-2BEF-9E41-982A-9FED392274D1}" srcOrd="0" destOrd="0" presId="urn:microsoft.com/office/officeart/2005/8/layout/hList1"/>
    <dgm:cxn modelId="{0ACEED47-CE39-49FB-B981-84C14746D5B3}" srcId="{71038019-38F8-4037-85D4-4E05D8D53ABC}" destId="{7FE15281-BB56-471D-81B6-A731694F2777}" srcOrd="1" destOrd="0" parTransId="{21A18D94-A05A-44CC-89F3-8CD17E7B4EDB}" sibTransId="{7EDE4ABC-CEC8-42EE-8BD9-C20A8CAB19E5}"/>
    <dgm:cxn modelId="{F9A9EA53-7574-7A4A-B681-477A48D80125}" type="presOf" srcId="{2021309F-3D9F-4EFC-AABB-11302B3A9D55}" destId="{8BF76963-9A29-EC4D-AC9F-202B7F9269AE}" srcOrd="0" destOrd="1" presId="urn:microsoft.com/office/officeart/2005/8/layout/hList1"/>
    <dgm:cxn modelId="{C6328D6C-F353-4E1F-A838-404BA20FFFC8}" srcId="{7FE15281-BB56-471D-81B6-A731694F2777}" destId="{C387476A-B33C-4115-B9F1-0F1153080C37}" srcOrd="2" destOrd="0" parTransId="{C854B590-5120-4C4B-8665-07F7ACFCE303}" sibTransId="{5C3362BD-EE5A-473F-AD30-4CE9F9D966C7}"/>
    <dgm:cxn modelId="{6B3D468F-0A6F-45BE-9EA9-4CE324D51EBF}" srcId="{7FE15281-BB56-471D-81B6-A731694F2777}" destId="{2021309F-3D9F-4EFC-AABB-11302B3A9D55}" srcOrd="1" destOrd="0" parTransId="{C42EF5A2-21C5-49E4-AD66-77746E6441B7}" sibTransId="{D9A2BB74-FA8D-4A51-BED1-A9919F04C88C}"/>
    <dgm:cxn modelId="{8C0C6D90-395A-5E45-9F07-67112AE0A728}" type="presOf" srcId="{8739404C-23D2-433E-B74F-976BECDB7B3B}" destId="{8BF76963-9A29-EC4D-AC9F-202B7F9269AE}" srcOrd="0" destOrd="0" presId="urn:microsoft.com/office/officeart/2005/8/layout/hList1"/>
    <dgm:cxn modelId="{4BBE6294-67A5-9744-894C-CC8F9477F7A9}" type="presOf" srcId="{9AE70B41-30D9-4CCA-8F13-323B22340990}" destId="{A6ABFB2B-B016-6D4C-8077-B691D85798EC}" srcOrd="0" destOrd="1" presId="urn:microsoft.com/office/officeart/2005/8/layout/hList1"/>
    <dgm:cxn modelId="{28CBC795-DFE8-4345-B2D2-995166051163}" type="presOf" srcId="{68825140-EE4A-46D1-BF04-0A7378A1D367}" destId="{A6ABFB2B-B016-6D4C-8077-B691D85798EC}" srcOrd="0" destOrd="2" presId="urn:microsoft.com/office/officeart/2005/8/layout/hList1"/>
    <dgm:cxn modelId="{6695409C-069E-9D4D-8033-717A30EC1F4C}" type="presOf" srcId="{EAB8A25A-881D-4B2F-BE47-1A80DAE503CF}" destId="{A6ABFB2B-B016-6D4C-8077-B691D85798EC}" srcOrd="0" destOrd="0" presId="urn:microsoft.com/office/officeart/2005/8/layout/hList1"/>
    <dgm:cxn modelId="{216926AA-AAC3-492E-9EBF-2E7E3E22BA56}" srcId="{E6280EA7-C723-4E67-BD51-81981EE2D219}" destId="{9AE70B41-30D9-4CCA-8F13-323B22340990}" srcOrd="1" destOrd="0" parTransId="{883A19D8-D587-4C43-84A2-BB314E1B6DC2}" sibTransId="{EC4FA2B1-529C-4FF9-92FC-8F7B0F9290E6}"/>
    <dgm:cxn modelId="{943475C6-819E-47EE-93AE-CA29E5030CCD}" srcId="{E6280EA7-C723-4E67-BD51-81981EE2D219}" destId="{68825140-EE4A-46D1-BF04-0A7378A1D367}" srcOrd="2" destOrd="0" parTransId="{3C13BF94-500E-47E8-A087-E0043DED9769}" sibTransId="{2AE9E6B4-27E2-44D1-93CD-0A83FD3C86B0}"/>
    <dgm:cxn modelId="{FDD49CD3-C8FC-F241-95C9-F84C7B9DB949}" type="presOf" srcId="{E6280EA7-C723-4E67-BD51-81981EE2D219}" destId="{20B36F37-469E-654B-8623-DD9BC831F0D9}" srcOrd="0" destOrd="0" presId="urn:microsoft.com/office/officeart/2005/8/layout/hList1"/>
    <dgm:cxn modelId="{8ABEEDEB-3324-1545-ABBC-3EA7ECB82BA2}" type="presOf" srcId="{71038019-38F8-4037-85D4-4E05D8D53ABC}" destId="{AC236DD6-4F79-3B43-8673-E5398A4538A7}" srcOrd="0" destOrd="0" presId="urn:microsoft.com/office/officeart/2005/8/layout/hList1"/>
    <dgm:cxn modelId="{366DBDF7-E70E-49B9-9228-453CDCB4965E}" srcId="{71038019-38F8-4037-85D4-4E05D8D53ABC}" destId="{E6280EA7-C723-4E67-BD51-81981EE2D219}" srcOrd="0" destOrd="0" parTransId="{7EBA3DFE-26B7-4A25-865F-DFA7DECFE38A}" sibTransId="{8B9D14FA-00B2-42E9-918E-40BABE2AF955}"/>
    <dgm:cxn modelId="{06B45371-0AC4-9F44-9EA2-DB46EF2DEA91}" type="presParOf" srcId="{AC236DD6-4F79-3B43-8673-E5398A4538A7}" destId="{0F598E72-D1D3-FA49-A7FD-ACFFF487145D}" srcOrd="0" destOrd="0" presId="urn:microsoft.com/office/officeart/2005/8/layout/hList1"/>
    <dgm:cxn modelId="{BAEC37F8-23C1-D24D-B27F-34A6A6A54C70}" type="presParOf" srcId="{0F598E72-D1D3-FA49-A7FD-ACFFF487145D}" destId="{20B36F37-469E-654B-8623-DD9BC831F0D9}" srcOrd="0" destOrd="0" presId="urn:microsoft.com/office/officeart/2005/8/layout/hList1"/>
    <dgm:cxn modelId="{C9389573-F036-444A-9111-539A2B7B1917}" type="presParOf" srcId="{0F598E72-D1D3-FA49-A7FD-ACFFF487145D}" destId="{A6ABFB2B-B016-6D4C-8077-B691D85798EC}" srcOrd="1" destOrd="0" presId="urn:microsoft.com/office/officeart/2005/8/layout/hList1"/>
    <dgm:cxn modelId="{342CC219-BE6C-BC46-9C4B-7A5E018493C8}" type="presParOf" srcId="{AC236DD6-4F79-3B43-8673-E5398A4538A7}" destId="{7D0B90C5-083D-6945-917B-8103DCCC750B}" srcOrd="1" destOrd="0" presId="urn:microsoft.com/office/officeart/2005/8/layout/hList1"/>
    <dgm:cxn modelId="{EBDDA610-A6D6-B542-8D01-6B4B0C3BA092}" type="presParOf" srcId="{AC236DD6-4F79-3B43-8673-E5398A4538A7}" destId="{082B398D-2F66-8C48-A8DB-FF4A07250133}" srcOrd="2" destOrd="0" presId="urn:microsoft.com/office/officeart/2005/8/layout/hList1"/>
    <dgm:cxn modelId="{6DC42F88-8E3B-5642-ABDF-0AA1B4D8517D}" type="presParOf" srcId="{082B398D-2F66-8C48-A8DB-FF4A07250133}" destId="{13D3670A-2BEF-9E41-982A-9FED392274D1}" srcOrd="0" destOrd="0" presId="urn:microsoft.com/office/officeart/2005/8/layout/hList1"/>
    <dgm:cxn modelId="{B709F9FD-5138-4841-84C9-AB883412A7A8}" type="presParOf" srcId="{082B398D-2F66-8C48-A8DB-FF4A07250133}" destId="{8BF76963-9A29-EC4D-AC9F-202B7F9269AE}"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BF75B8D-57BA-46A9-86C6-357C88BBA86A}"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C4C82849-AE85-42DA-8163-4420303CC514}">
      <dgm:prSet/>
      <dgm:spPr/>
      <dgm:t>
        <a:bodyPr/>
        <a:lstStyle/>
        <a:p>
          <a:r>
            <a:rPr lang="en-GB" dirty="0"/>
            <a:t>Jenny Evans</a:t>
          </a:r>
          <a:endParaRPr lang="en-US" dirty="0"/>
        </a:p>
      </dgm:t>
    </dgm:pt>
    <dgm:pt modelId="{74B41BC4-EB50-44B1-B523-5934140FDDFB}" type="parTrans" cxnId="{C72106CF-1446-4390-8FDF-12449C7B0857}">
      <dgm:prSet/>
      <dgm:spPr/>
      <dgm:t>
        <a:bodyPr/>
        <a:lstStyle/>
        <a:p>
          <a:endParaRPr lang="en-US"/>
        </a:p>
      </dgm:t>
    </dgm:pt>
    <dgm:pt modelId="{920CFFEE-1B74-49E1-A41E-321A9AF1B5BE}" type="sibTrans" cxnId="{C72106CF-1446-4390-8FDF-12449C7B0857}">
      <dgm:prSet/>
      <dgm:spPr/>
      <dgm:t>
        <a:bodyPr/>
        <a:lstStyle/>
        <a:p>
          <a:endParaRPr lang="en-US"/>
        </a:p>
      </dgm:t>
    </dgm:pt>
    <dgm:pt modelId="{46ACC111-874A-A64C-B204-73B7E501F4D5}">
      <dgm:prSet/>
      <dgm:spPr/>
      <dgm:t>
        <a:bodyPr/>
        <a:lstStyle/>
        <a:p>
          <a:r>
            <a:rPr lang="en-US" dirty="0"/>
            <a:t>PR Voices @</a:t>
          </a:r>
          <a:r>
            <a:rPr lang="en-US" dirty="0" err="1"/>
            <a:t>prvoices</a:t>
          </a:r>
          <a:endParaRPr lang="en-US" dirty="0"/>
        </a:p>
      </dgm:t>
    </dgm:pt>
    <dgm:pt modelId="{AF64E656-8AF3-FF4D-ADEC-F5EA5D5C3154}" type="parTrans" cxnId="{1BC0BA32-5983-5243-A1BC-5138CF6BD588}">
      <dgm:prSet/>
      <dgm:spPr/>
      <dgm:t>
        <a:bodyPr/>
        <a:lstStyle/>
        <a:p>
          <a:endParaRPr lang="en-GB"/>
        </a:p>
      </dgm:t>
    </dgm:pt>
    <dgm:pt modelId="{F76F7C98-40DA-F141-BD91-1BBEE748255E}" type="sibTrans" cxnId="{1BC0BA32-5983-5243-A1BC-5138CF6BD588}">
      <dgm:prSet/>
      <dgm:spPr/>
      <dgm:t>
        <a:bodyPr/>
        <a:lstStyle/>
        <a:p>
          <a:endParaRPr lang="en-GB"/>
        </a:p>
      </dgm:t>
    </dgm:pt>
    <dgm:pt modelId="{FF3E6153-C4C3-A24C-8F82-63534372904A}">
      <dgm:prSet/>
      <dgm:spPr/>
      <dgm:t>
        <a:bodyPr/>
        <a:lstStyle/>
        <a:p>
          <a:r>
            <a:rPr lang="en-GB" dirty="0" err="1"/>
            <a:t>Bit.ly</a:t>
          </a:r>
          <a:r>
            <a:rPr lang="en-GB" dirty="0"/>
            <a:t>/</a:t>
          </a:r>
          <a:r>
            <a:rPr lang="en-GB" dirty="0" err="1"/>
            <a:t>PRVFinal</a:t>
          </a:r>
          <a:endParaRPr lang="en-GB" dirty="0"/>
        </a:p>
      </dgm:t>
    </dgm:pt>
    <dgm:pt modelId="{4C3A7C52-869C-984A-A72E-B3874FF5820A}" type="parTrans" cxnId="{567EF787-1B26-9549-941D-230706C48005}">
      <dgm:prSet/>
      <dgm:spPr/>
      <dgm:t>
        <a:bodyPr/>
        <a:lstStyle/>
        <a:p>
          <a:endParaRPr lang="en-GB"/>
        </a:p>
      </dgm:t>
    </dgm:pt>
    <dgm:pt modelId="{772E8A58-7700-EC47-A2EA-31B458D5557C}" type="sibTrans" cxnId="{567EF787-1B26-9549-941D-230706C48005}">
      <dgm:prSet/>
      <dgm:spPr/>
      <dgm:t>
        <a:bodyPr/>
        <a:lstStyle/>
        <a:p>
          <a:endParaRPr lang="en-GB"/>
        </a:p>
      </dgm:t>
    </dgm:pt>
    <dgm:pt modelId="{764828C9-B916-D444-A8C0-1468ABDB9716}">
      <dgm:prSet/>
      <dgm:spPr/>
      <dgm:t>
        <a:bodyPr/>
        <a:lstStyle/>
        <a:p>
          <a:r>
            <a:rPr lang="en-GB" dirty="0"/>
            <a:t>@</a:t>
          </a:r>
          <a:r>
            <a:rPr lang="en-GB" dirty="0" err="1"/>
            <a:t>jennye</a:t>
          </a:r>
          <a:endParaRPr lang="en-US" dirty="0"/>
        </a:p>
      </dgm:t>
    </dgm:pt>
    <dgm:pt modelId="{48AEBD37-8874-4D47-8A0E-6355BFC6E3A6}" type="parTrans" cxnId="{8CB175D4-D088-644E-A570-42809E600388}">
      <dgm:prSet/>
      <dgm:spPr/>
      <dgm:t>
        <a:bodyPr/>
        <a:lstStyle/>
        <a:p>
          <a:endParaRPr lang="en-GB"/>
        </a:p>
      </dgm:t>
    </dgm:pt>
    <dgm:pt modelId="{B0BB3685-1954-C84C-A29B-51C55CBD38C3}" type="sibTrans" cxnId="{8CB175D4-D088-644E-A570-42809E600388}">
      <dgm:prSet/>
      <dgm:spPr/>
      <dgm:t>
        <a:bodyPr/>
        <a:lstStyle/>
        <a:p>
          <a:endParaRPr lang="en-GB"/>
        </a:p>
      </dgm:t>
    </dgm:pt>
    <dgm:pt modelId="{3DDA3115-B619-784B-BFD2-876046AD4A0C}">
      <dgm:prSet/>
      <dgm:spPr/>
      <dgm:t>
        <a:bodyPr/>
        <a:lstStyle/>
        <a:p>
          <a:r>
            <a:rPr lang="en-GB" dirty="0"/>
            <a:t>@</a:t>
          </a:r>
          <a:r>
            <a:rPr lang="en-GB" dirty="0" err="1"/>
            <a:t>cgknowles</a:t>
          </a:r>
          <a:endParaRPr lang="en-US" dirty="0"/>
        </a:p>
      </dgm:t>
    </dgm:pt>
    <dgm:pt modelId="{75765FB5-B240-9A44-99DC-0E842368F779}" type="parTrans" cxnId="{6E12AFAE-3223-0F4B-9C5E-049F3C612D25}">
      <dgm:prSet/>
      <dgm:spPr/>
      <dgm:t>
        <a:bodyPr/>
        <a:lstStyle/>
        <a:p>
          <a:endParaRPr lang="en-GB"/>
        </a:p>
      </dgm:t>
    </dgm:pt>
    <dgm:pt modelId="{DC99E0BE-3C19-DF41-BBE5-0558A3016E98}" type="sibTrans" cxnId="{6E12AFAE-3223-0F4B-9C5E-049F3C612D25}">
      <dgm:prSet/>
      <dgm:spPr/>
      <dgm:t>
        <a:bodyPr/>
        <a:lstStyle/>
        <a:p>
          <a:endParaRPr lang="en-GB"/>
        </a:p>
      </dgm:t>
    </dgm:pt>
    <dgm:pt modelId="{56306787-AA3B-F145-B023-54110A176EAC}">
      <dgm:prSet/>
      <dgm:spPr/>
      <dgm:t>
        <a:bodyPr/>
        <a:lstStyle/>
        <a:p>
          <a:r>
            <a:rPr lang="en-GB" dirty="0"/>
            <a:t>AD Research and Digital Futures</a:t>
          </a:r>
        </a:p>
      </dgm:t>
    </dgm:pt>
    <dgm:pt modelId="{91CD1F7B-9D7D-0543-9399-C177B4873978}" type="parTrans" cxnId="{86D1ABA5-D791-0D40-9DE8-4595333C1872}">
      <dgm:prSet/>
      <dgm:spPr/>
      <dgm:t>
        <a:bodyPr/>
        <a:lstStyle/>
        <a:p>
          <a:endParaRPr lang="en-GB"/>
        </a:p>
      </dgm:t>
    </dgm:pt>
    <dgm:pt modelId="{0554FA7C-6EA2-0F4F-B070-65B30E1E1611}" type="sibTrans" cxnId="{86D1ABA5-D791-0D40-9DE8-4595333C1872}">
      <dgm:prSet/>
      <dgm:spPr/>
      <dgm:t>
        <a:bodyPr/>
        <a:lstStyle/>
        <a:p>
          <a:endParaRPr lang="en-GB"/>
        </a:p>
      </dgm:t>
    </dgm:pt>
    <dgm:pt modelId="{7F4467A3-6B94-CB4F-9300-F10D8386A076}">
      <dgm:prSet/>
      <dgm:spPr/>
      <dgm:t>
        <a:bodyPr/>
        <a:lstStyle/>
        <a:p>
          <a:r>
            <a:rPr lang="en-GB" dirty="0"/>
            <a:t>@</a:t>
          </a:r>
          <a:r>
            <a:rPr lang="en-GB" dirty="0" err="1"/>
            <a:t>adam_moore</a:t>
          </a:r>
          <a:endParaRPr lang="en-US" dirty="0"/>
        </a:p>
      </dgm:t>
    </dgm:pt>
    <dgm:pt modelId="{0657295F-A387-E443-878C-33FB238FBE3B}" type="parTrans" cxnId="{FE491EEF-4388-D74C-8D35-CBE0264F4E59}">
      <dgm:prSet/>
      <dgm:spPr/>
      <dgm:t>
        <a:bodyPr/>
        <a:lstStyle/>
        <a:p>
          <a:endParaRPr lang="en-GB"/>
        </a:p>
      </dgm:t>
    </dgm:pt>
    <dgm:pt modelId="{72152D93-CFB6-E44A-A3DB-80600A58AFD5}" type="sibTrans" cxnId="{FE491EEF-4388-D74C-8D35-CBE0264F4E59}">
      <dgm:prSet/>
      <dgm:spPr/>
      <dgm:t>
        <a:bodyPr/>
        <a:lstStyle/>
        <a:p>
          <a:endParaRPr lang="en-GB"/>
        </a:p>
      </dgm:t>
    </dgm:pt>
    <dgm:pt modelId="{8E2A0ACC-2013-4245-966E-D3913867ED98}">
      <dgm:prSet/>
      <dgm:spPr/>
      <dgm:t>
        <a:bodyPr/>
        <a:lstStyle/>
        <a:p>
          <a:r>
            <a:rPr lang="en-GB" dirty="0"/>
            <a:t>Product</a:t>
          </a:r>
          <a:r>
            <a:rPr lang="en-GB" baseline="0" dirty="0"/>
            <a:t> Specialist – Persistent Identifiers</a:t>
          </a:r>
          <a:endParaRPr lang="en-GB" dirty="0"/>
        </a:p>
      </dgm:t>
    </dgm:pt>
    <dgm:pt modelId="{3720A990-6B6A-794E-9B3C-242B2C4D8B3A}" type="parTrans" cxnId="{BC13C1D6-537C-6848-9DD9-7D9836030A1A}">
      <dgm:prSet/>
      <dgm:spPr/>
      <dgm:t>
        <a:bodyPr/>
        <a:lstStyle/>
        <a:p>
          <a:endParaRPr lang="en-GB"/>
        </a:p>
      </dgm:t>
    </dgm:pt>
    <dgm:pt modelId="{57BAEFE5-8522-3F44-BC6E-C630D317BA2A}" type="sibTrans" cxnId="{BC13C1D6-537C-6848-9DD9-7D9836030A1A}">
      <dgm:prSet/>
      <dgm:spPr/>
      <dgm:t>
        <a:bodyPr/>
        <a:lstStyle/>
        <a:p>
          <a:endParaRPr lang="en-GB"/>
        </a:p>
      </dgm:t>
    </dgm:pt>
    <dgm:pt modelId="{309E669D-2484-3C49-AFB3-2BD149420F07}">
      <dgm:prSet/>
      <dgm:spPr/>
      <dgm:t>
        <a:bodyPr/>
        <a:lstStyle/>
        <a:p>
          <a:r>
            <a:rPr lang="en-GB" dirty="0"/>
            <a:t>Dr Adam Vials Moore</a:t>
          </a:r>
        </a:p>
      </dgm:t>
    </dgm:pt>
    <dgm:pt modelId="{A656EED5-F757-1F4F-9E63-BA50CA394C8C}" type="parTrans" cxnId="{4DF88E0B-7400-C247-A0B0-98801E081FFC}">
      <dgm:prSet/>
      <dgm:spPr/>
    </dgm:pt>
    <dgm:pt modelId="{770CCCF6-9056-6041-98CE-3780DD47B5B7}" type="sibTrans" cxnId="{4DF88E0B-7400-C247-A0B0-98801E081FFC}">
      <dgm:prSet/>
      <dgm:spPr/>
      <dgm:t>
        <a:bodyPr/>
        <a:lstStyle/>
        <a:p>
          <a:endParaRPr lang="en-GB"/>
        </a:p>
      </dgm:t>
    </dgm:pt>
    <dgm:pt modelId="{C42753F2-EAEF-A24C-B3D2-70833E454853}">
      <dgm:prSet/>
      <dgm:spPr/>
      <dgm:t>
        <a:bodyPr/>
        <a:lstStyle/>
        <a:p>
          <a:r>
            <a:rPr lang="en-GB" dirty="0"/>
            <a:t>Claire Knowles</a:t>
          </a:r>
        </a:p>
      </dgm:t>
    </dgm:pt>
    <dgm:pt modelId="{4B8CF90C-14D5-114E-921F-27747D3B8E98}" type="parTrans" cxnId="{955493F1-A7C6-EE47-91B7-B7050785A741}">
      <dgm:prSet/>
      <dgm:spPr/>
    </dgm:pt>
    <dgm:pt modelId="{D52373A8-F789-ED4F-81E8-F52C10C4CA65}" type="sibTrans" cxnId="{955493F1-A7C6-EE47-91B7-B7050785A741}">
      <dgm:prSet/>
      <dgm:spPr/>
      <dgm:t>
        <a:bodyPr/>
        <a:lstStyle/>
        <a:p>
          <a:endParaRPr lang="en-GB"/>
        </a:p>
      </dgm:t>
    </dgm:pt>
    <dgm:pt modelId="{C799A75A-361C-AC48-82F9-ABE3F58F0FC6}">
      <dgm:prSet/>
      <dgm:spPr/>
      <dgm:t>
        <a:bodyPr/>
        <a:lstStyle/>
        <a:p>
          <a:r>
            <a:rPr lang="en-GB" dirty="0"/>
            <a:t>Research environment and scholarly comms lead</a:t>
          </a:r>
        </a:p>
      </dgm:t>
    </dgm:pt>
    <dgm:pt modelId="{F9D2C533-2AAB-794F-95C8-9F74737A9D58}" type="sibTrans" cxnId="{5C7BBED4-E593-364B-9C26-98D4D346D841}">
      <dgm:prSet/>
      <dgm:spPr/>
      <dgm:t>
        <a:bodyPr/>
        <a:lstStyle/>
        <a:p>
          <a:endParaRPr lang="en-GB"/>
        </a:p>
      </dgm:t>
    </dgm:pt>
    <dgm:pt modelId="{A3E49F8E-C419-C640-BC05-2D7E22C4B043}" type="parTrans" cxnId="{5C7BBED4-E593-364B-9C26-98D4D346D841}">
      <dgm:prSet/>
      <dgm:spPr/>
      <dgm:t>
        <a:bodyPr/>
        <a:lstStyle/>
        <a:p>
          <a:endParaRPr lang="en-GB"/>
        </a:p>
      </dgm:t>
    </dgm:pt>
    <dgm:pt modelId="{0A4B2B54-B496-3449-98C5-832E491256E2}" type="pres">
      <dgm:prSet presAssocID="{6BF75B8D-57BA-46A9-86C6-357C88BBA86A}" presName="outerComposite" presStyleCnt="0">
        <dgm:presLayoutVars>
          <dgm:chMax val="5"/>
          <dgm:dir/>
          <dgm:resizeHandles val="exact"/>
        </dgm:presLayoutVars>
      </dgm:prSet>
      <dgm:spPr/>
    </dgm:pt>
    <dgm:pt modelId="{256F06E6-527C-E248-B806-0D886174697E}" type="pres">
      <dgm:prSet presAssocID="{6BF75B8D-57BA-46A9-86C6-357C88BBA86A}" presName="dummyMaxCanvas" presStyleCnt="0">
        <dgm:presLayoutVars/>
      </dgm:prSet>
      <dgm:spPr/>
    </dgm:pt>
    <dgm:pt modelId="{161E491F-33F4-DE44-91D5-F93FE492AE8C}" type="pres">
      <dgm:prSet presAssocID="{6BF75B8D-57BA-46A9-86C6-357C88BBA86A}" presName="FourNodes_1" presStyleLbl="node1" presStyleIdx="0" presStyleCnt="4">
        <dgm:presLayoutVars>
          <dgm:bulletEnabled val="1"/>
        </dgm:presLayoutVars>
      </dgm:prSet>
      <dgm:spPr/>
    </dgm:pt>
    <dgm:pt modelId="{99857C51-3628-DB4B-B8ED-EE6925FEF28B}" type="pres">
      <dgm:prSet presAssocID="{6BF75B8D-57BA-46A9-86C6-357C88BBA86A}" presName="FourNodes_2" presStyleLbl="node1" presStyleIdx="1" presStyleCnt="4">
        <dgm:presLayoutVars>
          <dgm:bulletEnabled val="1"/>
        </dgm:presLayoutVars>
      </dgm:prSet>
      <dgm:spPr/>
    </dgm:pt>
    <dgm:pt modelId="{FB3E18FC-7E9B-BA45-B83E-7C1E3A54C999}" type="pres">
      <dgm:prSet presAssocID="{6BF75B8D-57BA-46A9-86C6-357C88BBA86A}" presName="FourNodes_3" presStyleLbl="node1" presStyleIdx="2" presStyleCnt="4">
        <dgm:presLayoutVars>
          <dgm:bulletEnabled val="1"/>
        </dgm:presLayoutVars>
      </dgm:prSet>
      <dgm:spPr/>
    </dgm:pt>
    <dgm:pt modelId="{00A53DB3-A24E-504C-BE9F-EF253B274A2C}" type="pres">
      <dgm:prSet presAssocID="{6BF75B8D-57BA-46A9-86C6-357C88BBA86A}" presName="FourNodes_4" presStyleLbl="node1" presStyleIdx="3" presStyleCnt="4">
        <dgm:presLayoutVars>
          <dgm:bulletEnabled val="1"/>
        </dgm:presLayoutVars>
      </dgm:prSet>
      <dgm:spPr/>
    </dgm:pt>
    <dgm:pt modelId="{73F9821C-8577-FD49-A295-65A440A32A77}" type="pres">
      <dgm:prSet presAssocID="{6BF75B8D-57BA-46A9-86C6-357C88BBA86A}" presName="FourConn_1-2" presStyleLbl="fgAccFollowNode1" presStyleIdx="0" presStyleCnt="3">
        <dgm:presLayoutVars>
          <dgm:bulletEnabled val="1"/>
        </dgm:presLayoutVars>
      </dgm:prSet>
      <dgm:spPr/>
    </dgm:pt>
    <dgm:pt modelId="{AA86A0AD-08E4-E94D-9B7D-E805C4F10A2B}" type="pres">
      <dgm:prSet presAssocID="{6BF75B8D-57BA-46A9-86C6-357C88BBA86A}" presName="FourConn_2-3" presStyleLbl="fgAccFollowNode1" presStyleIdx="1" presStyleCnt="3">
        <dgm:presLayoutVars>
          <dgm:bulletEnabled val="1"/>
        </dgm:presLayoutVars>
      </dgm:prSet>
      <dgm:spPr/>
    </dgm:pt>
    <dgm:pt modelId="{D7267B3B-F639-FE4A-A353-E59358D7CB1D}" type="pres">
      <dgm:prSet presAssocID="{6BF75B8D-57BA-46A9-86C6-357C88BBA86A}" presName="FourConn_3-4" presStyleLbl="fgAccFollowNode1" presStyleIdx="2" presStyleCnt="3">
        <dgm:presLayoutVars>
          <dgm:bulletEnabled val="1"/>
        </dgm:presLayoutVars>
      </dgm:prSet>
      <dgm:spPr/>
    </dgm:pt>
    <dgm:pt modelId="{2FC77E53-F4A3-4347-9064-755C7446F1C4}" type="pres">
      <dgm:prSet presAssocID="{6BF75B8D-57BA-46A9-86C6-357C88BBA86A}" presName="FourNodes_1_text" presStyleLbl="node1" presStyleIdx="3" presStyleCnt="4">
        <dgm:presLayoutVars>
          <dgm:bulletEnabled val="1"/>
        </dgm:presLayoutVars>
      </dgm:prSet>
      <dgm:spPr/>
    </dgm:pt>
    <dgm:pt modelId="{13546FA7-4FCB-C04F-8728-29AB19618539}" type="pres">
      <dgm:prSet presAssocID="{6BF75B8D-57BA-46A9-86C6-357C88BBA86A}" presName="FourNodes_2_text" presStyleLbl="node1" presStyleIdx="3" presStyleCnt="4">
        <dgm:presLayoutVars>
          <dgm:bulletEnabled val="1"/>
        </dgm:presLayoutVars>
      </dgm:prSet>
      <dgm:spPr/>
    </dgm:pt>
    <dgm:pt modelId="{E000CD96-BEF6-334E-AEDC-8A52854AF5C1}" type="pres">
      <dgm:prSet presAssocID="{6BF75B8D-57BA-46A9-86C6-357C88BBA86A}" presName="FourNodes_3_text" presStyleLbl="node1" presStyleIdx="3" presStyleCnt="4">
        <dgm:presLayoutVars>
          <dgm:bulletEnabled val="1"/>
        </dgm:presLayoutVars>
      </dgm:prSet>
      <dgm:spPr/>
    </dgm:pt>
    <dgm:pt modelId="{31F53F80-F381-EA4C-90C8-9638753BF39F}" type="pres">
      <dgm:prSet presAssocID="{6BF75B8D-57BA-46A9-86C6-357C88BBA86A}" presName="FourNodes_4_text" presStyleLbl="node1" presStyleIdx="3" presStyleCnt="4">
        <dgm:presLayoutVars>
          <dgm:bulletEnabled val="1"/>
        </dgm:presLayoutVars>
      </dgm:prSet>
      <dgm:spPr/>
    </dgm:pt>
  </dgm:ptLst>
  <dgm:cxnLst>
    <dgm:cxn modelId="{4DF88E0B-7400-C247-A0B0-98801E081FFC}" srcId="{6BF75B8D-57BA-46A9-86C6-357C88BBA86A}" destId="{309E669D-2484-3C49-AFB3-2BD149420F07}" srcOrd="2" destOrd="0" parTransId="{A656EED5-F757-1F4F-9E63-BA50CA394C8C}" sibTransId="{770CCCF6-9056-6041-98CE-3780DD47B5B7}"/>
    <dgm:cxn modelId="{93A7560E-8430-A845-841E-02B3E0C8D376}" type="presOf" srcId="{309E669D-2484-3C49-AFB3-2BD149420F07}" destId="{E000CD96-BEF6-334E-AEDC-8A52854AF5C1}" srcOrd="1" destOrd="0" presId="urn:microsoft.com/office/officeart/2005/8/layout/vProcess5"/>
    <dgm:cxn modelId="{5F0BFD12-1721-6C4C-9399-D2B17D23E910}" type="presOf" srcId="{764828C9-B916-D444-A8C0-1468ABDB9716}" destId="{2FC77E53-F4A3-4347-9064-755C7446F1C4}" srcOrd="1" destOrd="1" presId="urn:microsoft.com/office/officeart/2005/8/layout/vProcess5"/>
    <dgm:cxn modelId="{E9575615-09C3-8E40-B1CE-6F1012A7900D}" type="presOf" srcId="{C4C82849-AE85-42DA-8163-4420303CC514}" destId="{161E491F-33F4-DE44-91D5-F93FE492AE8C}" srcOrd="0" destOrd="0" presId="urn:microsoft.com/office/officeart/2005/8/layout/vProcess5"/>
    <dgm:cxn modelId="{5679042D-0A32-3441-8324-8286AD3CA228}" type="presOf" srcId="{56306787-AA3B-F145-B023-54110A176EAC}" destId="{13546FA7-4FCB-C04F-8728-29AB19618539}" srcOrd="1" destOrd="2" presId="urn:microsoft.com/office/officeart/2005/8/layout/vProcess5"/>
    <dgm:cxn modelId="{1BC0BA32-5983-5243-A1BC-5138CF6BD588}" srcId="{6BF75B8D-57BA-46A9-86C6-357C88BBA86A}" destId="{46ACC111-874A-A64C-B204-73B7E501F4D5}" srcOrd="3" destOrd="0" parTransId="{AF64E656-8AF3-FF4D-ADEC-F5EA5D5C3154}" sibTransId="{F76F7C98-40DA-F141-BD91-1BBEE748255E}"/>
    <dgm:cxn modelId="{3B93CB3B-3610-2442-87D0-FEDD047810D8}" type="presOf" srcId="{7F4467A3-6B94-CB4F-9300-F10D8386A076}" destId="{FB3E18FC-7E9B-BA45-B83E-7C1E3A54C999}" srcOrd="0" destOrd="1" presId="urn:microsoft.com/office/officeart/2005/8/layout/vProcess5"/>
    <dgm:cxn modelId="{FFFEC958-01D8-0346-BE74-2FD24B012F30}" type="presOf" srcId="{C4C82849-AE85-42DA-8163-4420303CC514}" destId="{2FC77E53-F4A3-4347-9064-755C7446F1C4}" srcOrd="1" destOrd="0" presId="urn:microsoft.com/office/officeart/2005/8/layout/vProcess5"/>
    <dgm:cxn modelId="{FF960861-357D-AE4B-9353-61DD0F216D07}" type="presOf" srcId="{46ACC111-874A-A64C-B204-73B7E501F4D5}" destId="{00A53DB3-A24E-504C-BE9F-EF253B274A2C}" srcOrd="0" destOrd="0" presId="urn:microsoft.com/office/officeart/2005/8/layout/vProcess5"/>
    <dgm:cxn modelId="{6124A768-73BF-EB47-A771-907B4A28D184}" type="presOf" srcId="{C799A75A-361C-AC48-82F9-ABE3F58F0FC6}" destId="{161E491F-33F4-DE44-91D5-F93FE492AE8C}" srcOrd="0" destOrd="2" presId="urn:microsoft.com/office/officeart/2005/8/layout/vProcess5"/>
    <dgm:cxn modelId="{ABE9766E-529F-E748-8BE1-E735FDF73AC4}" type="presOf" srcId="{8E2A0ACC-2013-4245-966E-D3913867ED98}" destId="{FB3E18FC-7E9B-BA45-B83E-7C1E3A54C999}" srcOrd="0" destOrd="2" presId="urn:microsoft.com/office/officeart/2005/8/layout/vProcess5"/>
    <dgm:cxn modelId="{90CA3F7B-E9D2-204F-B94F-E1850C5702C7}" type="presOf" srcId="{6BF75B8D-57BA-46A9-86C6-357C88BBA86A}" destId="{0A4B2B54-B496-3449-98C5-832E491256E2}" srcOrd="0" destOrd="0" presId="urn:microsoft.com/office/officeart/2005/8/layout/vProcess5"/>
    <dgm:cxn modelId="{FC22877F-17C4-5F46-ACED-568494F3BD9B}" type="presOf" srcId="{309E669D-2484-3C49-AFB3-2BD149420F07}" destId="{FB3E18FC-7E9B-BA45-B83E-7C1E3A54C999}" srcOrd="0" destOrd="0" presId="urn:microsoft.com/office/officeart/2005/8/layout/vProcess5"/>
    <dgm:cxn modelId="{567EF787-1B26-9549-941D-230706C48005}" srcId="{46ACC111-874A-A64C-B204-73B7E501F4D5}" destId="{FF3E6153-C4C3-A24C-8F82-63534372904A}" srcOrd="0" destOrd="0" parTransId="{4C3A7C52-869C-984A-A72E-B3874FF5820A}" sibTransId="{772E8A58-7700-EC47-A2EA-31B458D5557C}"/>
    <dgm:cxn modelId="{7D0BB989-8E8D-204E-990E-5DA0909D77A4}" type="presOf" srcId="{920CFFEE-1B74-49E1-A41E-321A9AF1B5BE}" destId="{73F9821C-8577-FD49-A295-65A440A32A77}" srcOrd="0" destOrd="0" presId="urn:microsoft.com/office/officeart/2005/8/layout/vProcess5"/>
    <dgm:cxn modelId="{3A816E99-57FD-1D47-AD7C-9FD037B23BA9}" type="presOf" srcId="{C42753F2-EAEF-A24C-B3D2-70833E454853}" destId="{99857C51-3628-DB4B-B8ED-EE6925FEF28B}" srcOrd="0" destOrd="0" presId="urn:microsoft.com/office/officeart/2005/8/layout/vProcess5"/>
    <dgm:cxn modelId="{86FDEDA2-12C4-3043-B337-20B30D12E457}" type="presOf" srcId="{C42753F2-EAEF-A24C-B3D2-70833E454853}" destId="{13546FA7-4FCB-C04F-8728-29AB19618539}" srcOrd="1" destOrd="0" presId="urn:microsoft.com/office/officeart/2005/8/layout/vProcess5"/>
    <dgm:cxn modelId="{86D1ABA5-D791-0D40-9DE8-4595333C1872}" srcId="{C42753F2-EAEF-A24C-B3D2-70833E454853}" destId="{56306787-AA3B-F145-B023-54110A176EAC}" srcOrd="1" destOrd="0" parTransId="{91CD1F7B-9D7D-0543-9399-C177B4873978}" sibTransId="{0554FA7C-6EA2-0F4F-B070-65B30E1E1611}"/>
    <dgm:cxn modelId="{EADF8BAA-6B37-874E-8465-CC89BD9618DB}" type="presOf" srcId="{FF3E6153-C4C3-A24C-8F82-63534372904A}" destId="{31F53F80-F381-EA4C-90C8-9638753BF39F}" srcOrd="1" destOrd="1" presId="urn:microsoft.com/office/officeart/2005/8/layout/vProcess5"/>
    <dgm:cxn modelId="{6E12AFAE-3223-0F4B-9C5E-049F3C612D25}" srcId="{C42753F2-EAEF-A24C-B3D2-70833E454853}" destId="{3DDA3115-B619-784B-BFD2-876046AD4A0C}" srcOrd="0" destOrd="0" parTransId="{75765FB5-B240-9A44-99DC-0E842368F779}" sibTransId="{DC99E0BE-3C19-DF41-BBE5-0558A3016E98}"/>
    <dgm:cxn modelId="{B809D8AE-7D2E-DE48-AE2F-AB677C0CDC6B}" type="presOf" srcId="{8E2A0ACC-2013-4245-966E-D3913867ED98}" destId="{E000CD96-BEF6-334E-AEDC-8A52854AF5C1}" srcOrd="1" destOrd="2" presId="urn:microsoft.com/office/officeart/2005/8/layout/vProcess5"/>
    <dgm:cxn modelId="{B49212B1-2006-B742-8D39-34AE09612AA9}" type="presOf" srcId="{764828C9-B916-D444-A8C0-1468ABDB9716}" destId="{161E491F-33F4-DE44-91D5-F93FE492AE8C}" srcOrd="0" destOrd="1" presId="urn:microsoft.com/office/officeart/2005/8/layout/vProcess5"/>
    <dgm:cxn modelId="{C49FCBB9-91AF-D140-B7F8-C84A7C6B2F6A}" type="presOf" srcId="{770CCCF6-9056-6041-98CE-3780DD47B5B7}" destId="{D7267B3B-F639-FE4A-A353-E59358D7CB1D}" srcOrd="0" destOrd="0" presId="urn:microsoft.com/office/officeart/2005/8/layout/vProcess5"/>
    <dgm:cxn modelId="{C92E8AC0-FEDF-8F4A-8144-9B49165474D5}" type="presOf" srcId="{3DDA3115-B619-784B-BFD2-876046AD4A0C}" destId="{99857C51-3628-DB4B-B8ED-EE6925FEF28B}" srcOrd="0" destOrd="1" presId="urn:microsoft.com/office/officeart/2005/8/layout/vProcess5"/>
    <dgm:cxn modelId="{C72106CF-1446-4390-8FDF-12449C7B0857}" srcId="{6BF75B8D-57BA-46A9-86C6-357C88BBA86A}" destId="{C4C82849-AE85-42DA-8163-4420303CC514}" srcOrd="0" destOrd="0" parTransId="{74B41BC4-EB50-44B1-B523-5934140FDDFB}" sibTransId="{920CFFEE-1B74-49E1-A41E-321A9AF1B5BE}"/>
    <dgm:cxn modelId="{8CB175D4-D088-644E-A570-42809E600388}" srcId="{C4C82849-AE85-42DA-8163-4420303CC514}" destId="{764828C9-B916-D444-A8C0-1468ABDB9716}" srcOrd="0" destOrd="0" parTransId="{48AEBD37-8874-4D47-8A0E-6355BFC6E3A6}" sibTransId="{B0BB3685-1954-C84C-A29B-51C55CBD38C3}"/>
    <dgm:cxn modelId="{5C7BBED4-E593-364B-9C26-98D4D346D841}" srcId="{C4C82849-AE85-42DA-8163-4420303CC514}" destId="{C799A75A-361C-AC48-82F9-ABE3F58F0FC6}" srcOrd="1" destOrd="0" parTransId="{A3E49F8E-C419-C640-BC05-2D7E22C4B043}" sibTransId="{F9D2C533-2AAB-794F-95C8-9F74737A9D58}"/>
    <dgm:cxn modelId="{BC13C1D6-537C-6848-9DD9-7D9836030A1A}" srcId="{309E669D-2484-3C49-AFB3-2BD149420F07}" destId="{8E2A0ACC-2013-4245-966E-D3913867ED98}" srcOrd="1" destOrd="0" parTransId="{3720A990-6B6A-794E-9B3C-242B2C4D8B3A}" sibTransId="{57BAEFE5-8522-3F44-BC6E-C630D317BA2A}"/>
    <dgm:cxn modelId="{849FACE5-F0BE-184B-AEDE-2B50C13401CD}" type="presOf" srcId="{56306787-AA3B-F145-B023-54110A176EAC}" destId="{99857C51-3628-DB4B-B8ED-EE6925FEF28B}" srcOrd="0" destOrd="2" presId="urn:microsoft.com/office/officeart/2005/8/layout/vProcess5"/>
    <dgm:cxn modelId="{2F29FEE5-FD4E-FB49-BFA3-D4618E7F1C74}" type="presOf" srcId="{3DDA3115-B619-784B-BFD2-876046AD4A0C}" destId="{13546FA7-4FCB-C04F-8728-29AB19618539}" srcOrd="1" destOrd="1" presId="urn:microsoft.com/office/officeart/2005/8/layout/vProcess5"/>
    <dgm:cxn modelId="{F93797E6-DEAC-384A-94AD-6A867EC53684}" type="presOf" srcId="{D52373A8-F789-ED4F-81E8-F52C10C4CA65}" destId="{AA86A0AD-08E4-E94D-9B7D-E805C4F10A2B}" srcOrd="0" destOrd="0" presId="urn:microsoft.com/office/officeart/2005/8/layout/vProcess5"/>
    <dgm:cxn modelId="{FE491EEF-4388-D74C-8D35-CBE0264F4E59}" srcId="{309E669D-2484-3C49-AFB3-2BD149420F07}" destId="{7F4467A3-6B94-CB4F-9300-F10D8386A076}" srcOrd="0" destOrd="0" parTransId="{0657295F-A387-E443-878C-33FB238FBE3B}" sibTransId="{72152D93-CFB6-E44A-A3DB-80600A58AFD5}"/>
    <dgm:cxn modelId="{955493F1-A7C6-EE47-91B7-B7050785A741}" srcId="{6BF75B8D-57BA-46A9-86C6-357C88BBA86A}" destId="{C42753F2-EAEF-A24C-B3D2-70833E454853}" srcOrd="1" destOrd="0" parTransId="{4B8CF90C-14D5-114E-921F-27747D3B8E98}" sibTransId="{D52373A8-F789-ED4F-81E8-F52C10C4CA65}"/>
    <dgm:cxn modelId="{73CC10F5-CEB5-224D-AFD7-1695947EE741}" type="presOf" srcId="{7F4467A3-6B94-CB4F-9300-F10D8386A076}" destId="{E000CD96-BEF6-334E-AEDC-8A52854AF5C1}" srcOrd="1" destOrd="1" presId="urn:microsoft.com/office/officeart/2005/8/layout/vProcess5"/>
    <dgm:cxn modelId="{971A7AF6-C466-014A-BA72-C9F45A80B116}" type="presOf" srcId="{46ACC111-874A-A64C-B204-73B7E501F4D5}" destId="{31F53F80-F381-EA4C-90C8-9638753BF39F}" srcOrd="1" destOrd="0" presId="urn:microsoft.com/office/officeart/2005/8/layout/vProcess5"/>
    <dgm:cxn modelId="{9B9891F6-9F6F-C148-8FD2-E98E05BA5FBE}" type="presOf" srcId="{C799A75A-361C-AC48-82F9-ABE3F58F0FC6}" destId="{2FC77E53-F4A3-4347-9064-755C7446F1C4}" srcOrd="1" destOrd="2" presId="urn:microsoft.com/office/officeart/2005/8/layout/vProcess5"/>
    <dgm:cxn modelId="{3FC621FC-8229-F046-AAF3-6380EB7E2A2E}" type="presOf" srcId="{FF3E6153-C4C3-A24C-8F82-63534372904A}" destId="{00A53DB3-A24E-504C-BE9F-EF253B274A2C}" srcOrd="0" destOrd="1" presId="urn:microsoft.com/office/officeart/2005/8/layout/vProcess5"/>
    <dgm:cxn modelId="{B87CF187-BE31-6D42-8517-2F99C19958EE}" type="presParOf" srcId="{0A4B2B54-B496-3449-98C5-832E491256E2}" destId="{256F06E6-527C-E248-B806-0D886174697E}" srcOrd="0" destOrd="0" presId="urn:microsoft.com/office/officeart/2005/8/layout/vProcess5"/>
    <dgm:cxn modelId="{27E286B6-DAA7-7944-907C-ABBC70CEDAFA}" type="presParOf" srcId="{0A4B2B54-B496-3449-98C5-832E491256E2}" destId="{161E491F-33F4-DE44-91D5-F93FE492AE8C}" srcOrd="1" destOrd="0" presId="urn:microsoft.com/office/officeart/2005/8/layout/vProcess5"/>
    <dgm:cxn modelId="{C7CA7830-5D74-B640-8A18-BE011ABCB059}" type="presParOf" srcId="{0A4B2B54-B496-3449-98C5-832E491256E2}" destId="{99857C51-3628-DB4B-B8ED-EE6925FEF28B}" srcOrd="2" destOrd="0" presId="urn:microsoft.com/office/officeart/2005/8/layout/vProcess5"/>
    <dgm:cxn modelId="{AB27F2D0-2D69-9748-B901-223EA6466026}" type="presParOf" srcId="{0A4B2B54-B496-3449-98C5-832E491256E2}" destId="{FB3E18FC-7E9B-BA45-B83E-7C1E3A54C999}" srcOrd="3" destOrd="0" presId="urn:microsoft.com/office/officeart/2005/8/layout/vProcess5"/>
    <dgm:cxn modelId="{FF1FE956-6731-7745-A283-152E137B6621}" type="presParOf" srcId="{0A4B2B54-B496-3449-98C5-832E491256E2}" destId="{00A53DB3-A24E-504C-BE9F-EF253B274A2C}" srcOrd="4" destOrd="0" presId="urn:microsoft.com/office/officeart/2005/8/layout/vProcess5"/>
    <dgm:cxn modelId="{B3FD3C1D-F14D-3C4D-8651-B5754BB91273}" type="presParOf" srcId="{0A4B2B54-B496-3449-98C5-832E491256E2}" destId="{73F9821C-8577-FD49-A295-65A440A32A77}" srcOrd="5" destOrd="0" presId="urn:microsoft.com/office/officeart/2005/8/layout/vProcess5"/>
    <dgm:cxn modelId="{D4A56FF1-5A2E-F545-A057-F9625DB58ADD}" type="presParOf" srcId="{0A4B2B54-B496-3449-98C5-832E491256E2}" destId="{AA86A0AD-08E4-E94D-9B7D-E805C4F10A2B}" srcOrd="6" destOrd="0" presId="urn:microsoft.com/office/officeart/2005/8/layout/vProcess5"/>
    <dgm:cxn modelId="{DA3FD886-6D05-ED49-85B1-5FC90ACEED68}" type="presParOf" srcId="{0A4B2B54-B496-3449-98C5-832E491256E2}" destId="{D7267B3B-F639-FE4A-A353-E59358D7CB1D}" srcOrd="7" destOrd="0" presId="urn:microsoft.com/office/officeart/2005/8/layout/vProcess5"/>
    <dgm:cxn modelId="{35EC2F0D-9469-C940-A370-24B706B7F0F3}" type="presParOf" srcId="{0A4B2B54-B496-3449-98C5-832E491256E2}" destId="{2FC77E53-F4A3-4347-9064-755C7446F1C4}" srcOrd="8" destOrd="0" presId="urn:microsoft.com/office/officeart/2005/8/layout/vProcess5"/>
    <dgm:cxn modelId="{C04382BF-1744-B844-93E1-6E174C6AFBC8}" type="presParOf" srcId="{0A4B2B54-B496-3449-98C5-832E491256E2}" destId="{13546FA7-4FCB-C04F-8728-29AB19618539}" srcOrd="9" destOrd="0" presId="urn:microsoft.com/office/officeart/2005/8/layout/vProcess5"/>
    <dgm:cxn modelId="{D1BC1681-6EB0-B14E-9489-235C927F7692}" type="presParOf" srcId="{0A4B2B54-B496-3449-98C5-832E491256E2}" destId="{E000CD96-BEF6-334E-AEDC-8A52854AF5C1}" srcOrd="10" destOrd="0" presId="urn:microsoft.com/office/officeart/2005/8/layout/vProcess5"/>
    <dgm:cxn modelId="{EE7B2D96-EE43-034E-A3B4-8713852D5813}" type="presParOf" srcId="{0A4B2B54-B496-3449-98C5-832E491256E2}" destId="{31F53F80-F381-EA4C-90C8-9638753BF39F}" srcOrd="11" destOrd="0" presId="urn:microsoft.com/office/officeart/2005/8/layout/vProcess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B2B215-B2F8-4A9B-B5E5-DF9878B75E4C}">
      <dsp:nvSpPr>
        <dsp:cNvPr id="0" name=""/>
        <dsp:cNvSpPr/>
      </dsp:nvSpPr>
      <dsp:spPr>
        <a:xfrm>
          <a:off x="0" y="405"/>
          <a:ext cx="3740662" cy="94888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F1E0AD3-A894-47B5-AE9F-9516252D8962}">
      <dsp:nvSpPr>
        <dsp:cNvPr id="0" name=""/>
        <dsp:cNvSpPr/>
      </dsp:nvSpPr>
      <dsp:spPr>
        <a:xfrm>
          <a:off x="287037" y="213904"/>
          <a:ext cx="521886" cy="52188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28F87E7-2EBD-4BA2-ADF7-BA5B456DAB6B}">
      <dsp:nvSpPr>
        <dsp:cNvPr id="0" name=""/>
        <dsp:cNvSpPr/>
      </dsp:nvSpPr>
      <dsp:spPr>
        <a:xfrm>
          <a:off x="1095962" y="405"/>
          <a:ext cx="2644699" cy="948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0424" tIns="100424" rIns="100424" bIns="100424" numCol="1" spcCol="1270" anchor="ctr" anchorCtr="0">
          <a:noAutofit/>
        </a:bodyPr>
        <a:lstStyle/>
        <a:p>
          <a:pPr marL="0" lvl="0" indent="0" algn="l" defTabSz="711200">
            <a:lnSpc>
              <a:spcPct val="100000"/>
            </a:lnSpc>
            <a:spcBef>
              <a:spcPct val="0"/>
            </a:spcBef>
            <a:spcAft>
              <a:spcPct val="35000"/>
            </a:spcAft>
            <a:buNone/>
          </a:pPr>
          <a:r>
            <a:rPr lang="en-US" sz="1600" kern="1200"/>
            <a:t>1. Repositories</a:t>
          </a:r>
        </a:p>
      </dsp:txBody>
      <dsp:txXfrm>
        <a:off x="1095962" y="405"/>
        <a:ext cx="2644699" cy="948885"/>
      </dsp:txXfrm>
    </dsp:sp>
    <dsp:sp modelId="{E5910CF2-7900-4CA4-B976-A38EE61801C1}">
      <dsp:nvSpPr>
        <dsp:cNvPr id="0" name=""/>
        <dsp:cNvSpPr/>
      </dsp:nvSpPr>
      <dsp:spPr>
        <a:xfrm>
          <a:off x="0" y="1186512"/>
          <a:ext cx="3740662" cy="94888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5AD7ABD-45EC-4CB7-8AFE-F1222B9E593A}">
      <dsp:nvSpPr>
        <dsp:cNvPr id="0" name=""/>
        <dsp:cNvSpPr/>
      </dsp:nvSpPr>
      <dsp:spPr>
        <a:xfrm>
          <a:off x="287037" y="1400011"/>
          <a:ext cx="521886" cy="521886"/>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7DA9B44-5892-46F8-91CC-C3B6EC557110}">
      <dsp:nvSpPr>
        <dsp:cNvPr id="0" name=""/>
        <dsp:cNvSpPr/>
      </dsp:nvSpPr>
      <dsp:spPr>
        <a:xfrm>
          <a:off x="1095962" y="1186512"/>
          <a:ext cx="2644699" cy="948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0424" tIns="100424" rIns="100424" bIns="100424" numCol="1" spcCol="1270" anchor="ctr" anchorCtr="0">
          <a:noAutofit/>
        </a:bodyPr>
        <a:lstStyle/>
        <a:p>
          <a:pPr marL="0" lvl="0" indent="0" algn="l" defTabSz="711200">
            <a:lnSpc>
              <a:spcPct val="100000"/>
            </a:lnSpc>
            <a:spcBef>
              <a:spcPct val="0"/>
            </a:spcBef>
            <a:spcAft>
              <a:spcPct val="35000"/>
            </a:spcAft>
            <a:buNone/>
          </a:pPr>
          <a:r>
            <a:rPr lang="en-US" sz="1600" kern="1200" dirty="0"/>
            <a:t>2. Metadata &amp; Persistent Identifiers</a:t>
          </a:r>
        </a:p>
      </dsp:txBody>
      <dsp:txXfrm>
        <a:off x="1095962" y="1186512"/>
        <a:ext cx="2644699" cy="948885"/>
      </dsp:txXfrm>
    </dsp:sp>
    <dsp:sp modelId="{146F9441-8FF5-424F-8E7E-82BD4823AFEB}">
      <dsp:nvSpPr>
        <dsp:cNvPr id="0" name=""/>
        <dsp:cNvSpPr/>
      </dsp:nvSpPr>
      <dsp:spPr>
        <a:xfrm>
          <a:off x="0" y="2373024"/>
          <a:ext cx="3740662" cy="948885"/>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1A9F84-0761-4FC3-A06B-7227CC581C79}">
      <dsp:nvSpPr>
        <dsp:cNvPr id="0" name=""/>
        <dsp:cNvSpPr/>
      </dsp:nvSpPr>
      <dsp:spPr>
        <a:xfrm>
          <a:off x="287037" y="2586118"/>
          <a:ext cx="521886" cy="52188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5D0EFBC-6BDD-4050-8A80-309B9BDB6735}">
      <dsp:nvSpPr>
        <dsp:cNvPr id="0" name=""/>
        <dsp:cNvSpPr/>
      </dsp:nvSpPr>
      <dsp:spPr>
        <a:xfrm>
          <a:off x="1095962" y="2372619"/>
          <a:ext cx="2644699" cy="948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0424" tIns="100424" rIns="100424" bIns="100424" numCol="1" spcCol="1270" anchor="ctr" anchorCtr="0">
          <a:noAutofit/>
        </a:bodyPr>
        <a:lstStyle/>
        <a:p>
          <a:pPr marL="0" lvl="0" indent="0" algn="l" defTabSz="711200">
            <a:lnSpc>
              <a:spcPct val="100000"/>
            </a:lnSpc>
            <a:spcBef>
              <a:spcPct val="0"/>
            </a:spcBef>
            <a:spcAft>
              <a:spcPct val="35000"/>
            </a:spcAft>
            <a:buNone/>
          </a:pPr>
          <a:r>
            <a:rPr lang="en-US" sz="1600" kern="1200" dirty="0"/>
            <a:t>3. Creating a Practice Research Community of Practice</a:t>
          </a:r>
        </a:p>
      </dsp:txBody>
      <dsp:txXfrm>
        <a:off x="1095962" y="2372619"/>
        <a:ext cx="2644699" cy="94888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571F25-E7C4-403C-BFAF-82028E58C9C8}">
      <dsp:nvSpPr>
        <dsp:cNvPr id="0" name=""/>
        <dsp:cNvSpPr/>
      </dsp:nvSpPr>
      <dsp:spPr>
        <a:xfrm>
          <a:off x="0" y="1641"/>
          <a:ext cx="11014344" cy="83177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DEC5F89-622B-4EFF-8AC7-059923E42C9E}">
      <dsp:nvSpPr>
        <dsp:cNvPr id="0" name=""/>
        <dsp:cNvSpPr/>
      </dsp:nvSpPr>
      <dsp:spPr>
        <a:xfrm>
          <a:off x="251612" y="188791"/>
          <a:ext cx="457478" cy="45747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3768BF-D475-473C-A55A-5D5AEB85F0EF}">
      <dsp:nvSpPr>
        <dsp:cNvPr id="0" name=""/>
        <dsp:cNvSpPr/>
      </dsp:nvSpPr>
      <dsp:spPr>
        <a:xfrm>
          <a:off x="960703" y="1641"/>
          <a:ext cx="10053641" cy="8317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030" tIns="88030" rIns="88030" bIns="88030" numCol="1" spcCol="1270" anchor="ctr" anchorCtr="0">
          <a:noAutofit/>
        </a:bodyPr>
        <a:lstStyle/>
        <a:p>
          <a:pPr marL="0" lvl="0" indent="0" algn="l" defTabSz="711200">
            <a:lnSpc>
              <a:spcPct val="100000"/>
            </a:lnSpc>
            <a:spcBef>
              <a:spcPct val="0"/>
            </a:spcBef>
            <a:spcAft>
              <a:spcPct val="35000"/>
            </a:spcAft>
            <a:buNone/>
          </a:pPr>
          <a:r>
            <a:rPr lang="en-GB" sz="1600" kern="1200"/>
            <a:t>Ongoing community engagement is key to success </a:t>
          </a:r>
          <a:endParaRPr lang="en-US" sz="1600" kern="1200"/>
        </a:p>
      </dsp:txBody>
      <dsp:txXfrm>
        <a:off x="960703" y="1641"/>
        <a:ext cx="10053641" cy="831778"/>
      </dsp:txXfrm>
    </dsp:sp>
    <dsp:sp modelId="{454D742C-2BEC-423E-91D0-1DE393C9E9CD}">
      <dsp:nvSpPr>
        <dsp:cNvPr id="0" name=""/>
        <dsp:cNvSpPr/>
      </dsp:nvSpPr>
      <dsp:spPr>
        <a:xfrm>
          <a:off x="0" y="1041363"/>
          <a:ext cx="11014344" cy="83177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ADE1C03-AEE1-4CF0-9C54-45221AC99A9F}">
      <dsp:nvSpPr>
        <dsp:cNvPr id="0" name=""/>
        <dsp:cNvSpPr/>
      </dsp:nvSpPr>
      <dsp:spPr>
        <a:xfrm>
          <a:off x="251612" y="1228514"/>
          <a:ext cx="457478" cy="45747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E1CB70-BE04-4F5B-BD73-95CFEC5A95D9}">
      <dsp:nvSpPr>
        <dsp:cNvPr id="0" name=""/>
        <dsp:cNvSpPr/>
      </dsp:nvSpPr>
      <dsp:spPr>
        <a:xfrm>
          <a:off x="960703" y="1041363"/>
          <a:ext cx="10053641" cy="8317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030" tIns="88030" rIns="88030" bIns="88030" numCol="1" spcCol="1270" anchor="ctr" anchorCtr="0">
          <a:noAutofit/>
        </a:bodyPr>
        <a:lstStyle/>
        <a:p>
          <a:pPr marL="0" lvl="0" indent="0" algn="l" defTabSz="711200">
            <a:lnSpc>
              <a:spcPct val="100000"/>
            </a:lnSpc>
            <a:spcBef>
              <a:spcPct val="0"/>
            </a:spcBef>
            <a:spcAft>
              <a:spcPct val="35000"/>
            </a:spcAft>
            <a:buNone/>
          </a:pPr>
          <a:r>
            <a:rPr lang="en-GB" sz="1600" kern="1200"/>
            <a:t>Platform needs to be interactive (capture alongside the project not retrospectively), embedded in community, respect form and function, enable discoverability, citation and preservation, recognize contributors, process AND product </a:t>
          </a:r>
          <a:endParaRPr lang="en-US" sz="1600" kern="1200"/>
        </a:p>
      </dsp:txBody>
      <dsp:txXfrm>
        <a:off x="960703" y="1041363"/>
        <a:ext cx="10053641" cy="831778"/>
      </dsp:txXfrm>
    </dsp:sp>
    <dsp:sp modelId="{69124925-4705-4033-BC92-2FF543C65130}">
      <dsp:nvSpPr>
        <dsp:cNvPr id="0" name=""/>
        <dsp:cNvSpPr/>
      </dsp:nvSpPr>
      <dsp:spPr>
        <a:xfrm>
          <a:off x="0" y="2081086"/>
          <a:ext cx="11014344" cy="83177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C9AB53-B51B-45BE-B639-0F4B88F316A3}">
      <dsp:nvSpPr>
        <dsp:cNvPr id="0" name=""/>
        <dsp:cNvSpPr/>
      </dsp:nvSpPr>
      <dsp:spPr>
        <a:xfrm>
          <a:off x="251612" y="2268236"/>
          <a:ext cx="457478" cy="45747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A56EDB-DE49-4DCD-B50E-C84F2495DD32}">
      <dsp:nvSpPr>
        <dsp:cNvPr id="0" name=""/>
        <dsp:cNvSpPr/>
      </dsp:nvSpPr>
      <dsp:spPr>
        <a:xfrm>
          <a:off x="960703" y="2081086"/>
          <a:ext cx="10053641" cy="8317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030" tIns="88030" rIns="88030" bIns="88030" numCol="1" spcCol="1270" anchor="ctr" anchorCtr="0">
          <a:noAutofit/>
        </a:bodyPr>
        <a:lstStyle/>
        <a:p>
          <a:pPr marL="0" lvl="0" indent="0" algn="l" defTabSz="711200">
            <a:lnSpc>
              <a:spcPct val="100000"/>
            </a:lnSpc>
            <a:spcBef>
              <a:spcPct val="0"/>
            </a:spcBef>
            <a:spcAft>
              <a:spcPct val="35000"/>
            </a:spcAft>
            <a:buNone/>
          </a:pPr>
          <a:r>
            <a:rPr lang="en-GB" sz="1600" kern="1200"/>
            <a:t>Open standards must underpin this work </a:t>
          </a:r>
          <a:endParaRPr lang="en-US" sz="1600" kern="1200" dirty="0"/>
        </a:p>
      </dsp:txBody>
      <dsp:txXfrm>
        <a:off x="960703" y="2081086"/>
        <a:ext cx="10053641" cy="831778"/>
      </dsp:txXfrm>
    </dsp:sp>
    <dsp:sp modelId="{FEA125B3-6C00-460C-A9CA-BB12262C34CC}">
      <dsp:nvSpPr>
        <dsp:cNvPr id="0" name=""/>
        <dsp:cNvSpPr/>
      </dsp:nvSpPr>
      <dsp:spPr>
        <a:xfrm>
          <a:off x="0" y="3120809"/>
          <a:ext cx="11014344" cy="831778"/>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7821C0E-59C0-42F9-A0FE-FADADE0ABEBC}">
      <dsp:nvSpPr>
        <dsp:cNvPr id="0" name=""/>
        <dsp:cNvSpPr/>
      </dsp:nvSpPr>
      <dsp:spPr>
        <a:xfrm>
          <a:off x="251612" y="3307959"/>
          <a:ext cx="457478" cy="45747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0E7C58-D979-4180-89C7-7ECE6A5EA098}">
      <dsp:nvSpPr>
        <dsp:cNvPr id="0" name=""/>
        <dsp:cNvSpPr/>
      </dsp:nvSpPr>
      <dsp:spPr>
        <a:xfrm>
          <a:off x="960703" y="3120809"/>
          <a:ext cx="10053641" cy="8317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8030" tIns="88030" rIns="88030" bIns="88030" numCol="1" spcCol="1270" anchor="ctr" anchorCtr="0">
          <a:noAutofit/>
        </a:bodyPr>
        <a:lstStyle/>
        <a:p>
          <a:pPr marL="0" lvl="0" indent="0" algn="l" defTabSz="711200">
            <a:lnSpc>
              <a:spcPct val="100000"/>
            </a:lnSpc>
            <a:spcBef>
              <a:spcPct val="0"/>
            </a:spcBef>
            <a:spcAft>
              <a:spcPct val="35000"/>
            </a:spcAft>
            <a:buNone/>
          </a:pPr>
          <a:r>
            <a:rPr lang="en-GB" sz="1600" kern="1200"/>
            <a:t>Challenges include sustainability, expertise, preservation </a:t>
          </a:r>
          <a:endParaRPr lang="en-US" sz="1600" kern="1200"/>
        </a:p>
      </dsp:txBody>
      <dsp:txXfrm>
        <a:off x="960703" y="3120809"/>
        <a:ext cx="10053641" cy="8317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000EB6-3DE7-4EAA-B0D8-43EA81C28286}">
      <dsp:nvSpPr>
        <dsp:cNvPr id="0" name=""/>
        <dsp:cNvSpPr/>
      </dsp:nvSpPr>
      <dsp:spPr>
        <a:xfrm>
          <a:off x="955427" y="1145815"/>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6F61B68-21D1-4520-B812-2F98916877CE}">
      <dsp:nvSpPr>
        <dsp:cNvPr id="0" name=""/>
        <dsp:cNvSpPr/>
      </dsp:nvSpPr>
      <dsp:spPr>
        <a:xfrm>
          <a:off x="1189427" y="1379815"/>
          <a:ext cx="630000" cy="63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2E20E1C-EC81-4467-89B4-4D4134C4B4B4}">
      <dsp:nvSpPr>
        <dsp:cNvPr id="0" name=""/>
        <dsp:cNvSpPr/>
      </dsp:nvSpPr>
      <dsp:spPr>
        <a:xfrm>
          <a:off x="604427" y="2585815"/>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en-GB" sz="1300" kern="1200"/>
            <a:t>Co-design with community</a:t>
          </a:r>
          <a:endParaRPr lang="en-US" sz="1300" kern="1200"/>
        </a:p>
      </dsp:txBody>
      <dsp:txXfrm>
        <a:off x="604427" y="2585815"/>
        <a:ext cx="1800000" cy="720000"/>
      </dsp:txXfrm>
    </dsp:sp>
    <dsp:sp modelId="{C4BF5FD9-FB0D-42BE-AD7F-EB1253094BE6}">
      <dsp:nvSpPr>
        <dsp:cNvPr id="0" name=""/>
        <dsp:cNvSpPr/>
      </dsp:nvSpPr>
      <dsp:spPr>
        <a:xfrm>
          <a:off x="3070427" y="1145815"/>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D1FCAE-DF8D-45C5-B8EF-BB4B291D28E7}">
      <dsp:nvSpPr>
        <dsp:cNvPr id="0" name=""/>
        <dsp:cNvSpPr/>
      </dsp:nvSpPr>
      <dsp:spPr>
        <a:xfrm>
          <a:off x="3304427" y="1379815"/>
          <a:ext cx="630000" cy="63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2E4AC7E-4C12-4984-8699-CD0DC2E8AC33}">
      <dsp:nvSpPr>
        <dsp:cNvPr id="0" name=""/>
        <dsp:cNvSpPr/>
      </dsp:nvSpPr>
      <dsp:spPr>
        <a:xfrm>
          <a:off x="2719427" y="2585815"/>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en-GB" sz="1300" kern="1200"/>
            <a:t>Embed Practice Research in open standards</a:t>
          </a:r>
          <a:endParaRPr lang="en-US" sz="1300" kern="1200"/>
        </a:p>
      </dsp:txBody>
      <dsp:txXfrm>
        <a:off x="2719427" y="2585815"/>
        <a:ext cx="1800000" cy="720000"/>
      </dsp:txXfrm>
    </dsp:sp>
    <dsp:sp modelId="{09A6CC65-FE6B-4708-8D1B-F80D05F08C07}">
      <dsp:nvSpPr>
        <dsp:cNvPr id="0" name=""/>
        <dsp:cNvSpPr/>
      </dsp:nvSpPr>
      <dsp:spPr>
        <a:xfrm>
          <a:off x="5185427" y="1145815"/>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814AA7-E8CB-43E4-851D-7DE328370E76}">
      <dsp:nvSpPr>
        <dsp:cNvPr id="0" name=""/>
        <dsp:cNvSpPr/>
      </dsp:nvSpPr>
      <dsp:spPr>
        <a:xfrm>
          <a:off x="5419427" y="1379815"/>
          <a:ext cx="630000" cy="63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C86F329-FC18-46A3-8C83-5D1AB4E95B7D}">
      <dsp:nvSpPr>
        <dsp:cNvPr id="0" name=""/>
        <dsp:cNvSpPr/>
      </dsp:nvSpPr>
      <dsp:spPr>
        <a:xfrm>
          <a:off x="4834427" y="2585815"/>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en-GB" sz="1300" kern="1200"/>
            <a:t>More than retrospective archive</a:t>
          </a:r>
          <a:endParaRPr lang="en-US" sz="1300" kern="1200"/>
        </a:p>
      </dsp:txBody>
      <dsp:txXfrm>
        <a:off x="4834427" y="2585815"/>
        <a:ext cx="1800000" cy="720000"/>
      </dsp:txXfrm>
    </dsp:sp>
    <dsp:sp modelId="{76B29610-74A7-427F-B789-D80837118EF1}">
      <dsp:nvSpPr>
        <dsp:cNvPr id="0" name=""/>
        <dsp:cNvSpPr/>
      </dsp:nvSpPr>
      <dsp:spPr>
        <a:xfrm>
          <a:off x="7300427" y="1145815"/>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820C8C3-6AA9-4DCD-A18B-60BFB21A2A0A}">
      <dsp:nvSpPr>
        <dsp:cNvPr id="0" name=""/>
        <dsp:cNvSpPr/>
      </dsp:nvSpPr>
      <dsp:spPr>
        <a:xfrm>
          <a:off x="7534427" y="1379815"/>
          <a:ext cx="630000" cy="63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3031E15-863C-45D8-ACA9-230EB7794BBE}">
      <dsp:nvSpPr>
        <dsp:cNvPr id="0" name=""/>
        <dsp:cNvSpPr/>
      </dsp:nvSpPr>
      <dsp:spPr>
        <a:xfrm>
          <a:off x="6949427" y="2585815"/>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en-GB" sz="1300" kern="1200"/>
            <a:t>Need for training programme</a:t>
          </a:r>
          <a:endParaRPr lang="en-US" sz="1300" kern="1200"/>
        </a:p>
      </dsp:txBody>
      <dsp:txXfrm>
        <a:off x="6949427" y="2585815"/>
        <a:ext cx="1800000" cy="720000"/>
      </dsp:txXfrm>
    </dsp:sp>
    <dsp:sp modelId="{6346D3C8-A262-40C7-9CDE-9A8631CB138E}">
      <dsp:nvSpPr>
        <dsp:cNvPr id="0" name=""/>
        <dsp:cNvSpPr/>
      </dsp:nvSpPr>
      <dsp:spPr>
        <a:xfrm>
          <a:off x="9415427" y="1145815"/>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D4D897D-71AF-4163-A648-EB92FF7113D6}">
      <dsp:nvSpPr>
        <dsp:cNvPr id="0" name=""/>
        <dsp:cNvSpPr/>
      </dsp:nvSpPr>
      <dsp:spPr>
        <a:xfrm>
          <a:off x="9649427" y="1379815"/>
          <a:ext cx="630000" cy="63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CA6524C-4282-44F8-956A-17108650C8EC}">
      <dsp:nvSpPr>
        <dsp:cNvPr id="0" name=""/>
        <dsp:cNvSpPr/>
      </dsp:nvSpPr>
      <dsp:spPr>
        <a:xfrm>
          <a:off x="9064427" y="2585815"/>
          <a:ext cx="18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defRPr cap="all"/>
          </a:pPr>
          <a:r>
            <a:rPr lang="en-GB" sz="1300" kern="1200"/>
            <a:t>Investment in capacity, people and infrastructure </a:t>
          </a:r>
          <a:endParaRPr lang="en-US" sz="1300" kern="1200"/>
        </a:p>
      </dsp:txBody>
      <dsp:txXfrm>
        <a:off x="9064427" y="2585815"/>
        <a:ext cx="1800000"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B36F37-469E-654B-8623-DD9BC831F0D9}">
      <dsp:nvSpPr>
        <dsp:cNvPr id="0" name=""/>
        <dsp:cNvSpPr/>
      </dsp:nvSpPr>
      <dsp:spPr>
        <a:xfrm>
          <a:off x="46" y="1747"/>
          <a:ext cx="4487981" cy="576000"/>
        </a:xfrm>
        <a:prstGeom prst="rect">
          <a:avLst/>
        </a:prstGeom>
        <a:gradFill rotWithShape="0">
          <a:gsLst>
            <a:gs pos="0">
              <a:schemeClr val="accent5">
                <a:hueOff val="0"/>
                <a:satOff val="0"/>
                <a:lumOff val="0"/>
                <a:alphaOff val="0"/>
                <a:tint val="98000"/>
                <a:satMod val="110000"/>
                <a:lumMod val="104000"/>
              </a:schemeClr>
            </a:gs>
            <a:gs pos="69000">
              <a:schemeClr val="accent5">
                <a:hueOff val="0"/>
                <a:satOff val="0"/>
                <a:lumOff val="0"/>
                <a:alphaOff val="0"/>
                <a:shade val="88000"/>
                <a:satMod val="130000"/>
                <a:lumMod val="92000"/>
              </a:schemeClr>
            </a:gs>
            <a:gs pos="100000">
              <a:schemeClr val="accent5">
                <a:hueOff val="0"/>
                <a:satOff val="0"/>
                <a:lumOff val="0"/>
                <a:alphaOff val="0"/>
                <a:shade val="78000"/>
                <a:satMod val="130000"/>
                <a:lumMod val="92000"/>
              </a:schemeClr>
            </a:gs>
          </a:gsLst>
          <a:lin ang="5400000" scaled="0"/>
        </a:gradFill>
        <a:ln w="9525" cap="flat" cmpd="sng" algn="ctr">
          <a:solidFill>
            <a:schemeClr val="accent5">
              <a:hueOff val="0"/>
              <a:satOff val="0"/>
              <a:lumOff val="0"/>
              <a:alphaOff val="0"/>
            </a:schemeClr>
          </a:solidFill>
          <a:prstDash val="solid"/>
        </a:ln>
        <a:effectLst/>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a:t>Benefits</a:t>
          </a:r>
          <a:endParaRPr lang="en-US" sz="2000" kern="1200"/>
        </a:p>
      </dsp:txBody>
      <dsp:txXfrm>
        <a:off x="46" y="1747"/>
        <a:ext cx="4487981" cy="576000"/>
      </dsp:txXfrm>
    </dsp:sp>
    <dsp:sp modelId="{A6ABFB2B-B016-6D4C-8077-B691D85798EC}">
      <dsp:nvSpPr>
        <dsp:cNvPr id="0" name=""/>
        <dsp:cNvSpPr/>
      </dsp:nvSpPr>
      <dsp:spPr>
        <a:xfrm>
          <a:off x="46" y="577747"/>
          <a:ext cx="4487981" cy="2745000"/>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GB" sz="2000" kern="1200" dirty="0"/>
            <a:t>Improving the quality and visibility of research outputs from non-STEM disciplines</a:t>
          </a:r>
          <a:endParaRPr lang="en-US" sz="2000" kern="1200" dirty="0"/>
        </a:p>
        <a:p>
          <a:pPr marL="228600" lvl="1" indent="-228600" algn="l" defTabSz="889000">
            <a:lnSpc>
              <a:spcPct val="90000"/>
            </a:lnSpc>
            <a:spcBef>
              <a:spcPct val="0"/>
            </a:spcBef>
            <a:spcAft>
              <a:spcPct val="15000"/>
            </a:spcAft>
            <a:buChar char="•"/>
          </a:pPr>
          <a:r>
            <a:rPr lang="en-GB" sz="2000" kern="1200" dirty="0"/>
            <a:t>Enhancing the </a:t>
          </a:r>
          <a:r>
            <a:rPr lang="en-GB" sz="2000" kern="1200" dirty="0" err="1"/>
            <a:t>FAIRness</a:t>
          </a:r>
          <a:r>
            <a:rPr lang="en-GB" sz="2000" kern="1200" dirty="0"/>
            <a:t> of research outputs and facilitating their discovery and reuse</a:t>
          </a:r>
          <a:endParaRPr lang="en-US" sz="2000" kern="1200" dirty="0"/>
        </a:p>
        <a:p>
          <a:pPr marL="228600" lvl="1" indent="-228600" algn="l" defTabSz="889000">
            <a:lnSpc>
              <a:spcPct val="90000"/>
            </a:lnSpc>
            <a:spcBef>
              <a:spcPct val="0"/>
            </a:spcBef>
            <a:spcAft>
              <a:spcPct val="15000"/>
            </a:spcAft>
            <a:buChar char="•"/>
          </a:pPr>
          <a:r>
            <a:rPr lang="en-GB" sz="2000" kern="1200" dirty="0"/>
            <a:t>Increasing the recognition and reward of researchers and their outputs by various stakeholders</a:t>
          </a:r>
          <a:endParaRPr lang="en-US" sz="2000" kern="1200" dirty="0"/>
        </a:p>
      </dsp:txBody>
      <dsp:txXfrm>
        <a:off x="46" y="577747"/>
        <a:ext cx="4487981" cy="2745000"/>
      </dsp:txXfrm>
    </dsp:sp>
    <dsp:sp modelId="{13D3670A-2BEF-9E41-982A-9FED392274D1}">
      <dsp:nvSpPr>
        <dsp:cNvPr id="0" name=""/>
        <dsp:cNvSpPr/>
      </dsp:nvSpPr>
      <dsp:spPr>
        <a:xfrm>
          <a:off x="5116346" y="1747"/>
          <a:ext cx="4487981" cy="576000"/>
        </a:xfrm>
        <a:prstGeom prst="rect">
          <a:avLst/>
        </a:prstGeom>
        <a:gradFill rotWithShape="0">
          <a:gsLst>
            <a:gs pos="0">
              <a:schemeClr val="accent5">
                <a:hueOff val="-1684631"/>
                <a:satOff val="-7944"/>
                <a:lumOff val="1960"/>
                <a:alphaOff val="0"/>
                <a:tint val="98000"/>
                <a:satMod val="110000"/>
                <a:lumMod val="104000"/>
              </a:schemeClr>
            </a:gs>
            <a:gs pos="69000">
              <a:schemeClr val="accent5">
                <a:hueOff val="-1684631"/>
                <a:satOff val="-7944"/>
                <a:lumOff val="1960"/>
                <a:alphaOff val="0"/>
                <a:shade val="88000"/>
                <a:satMod val="130000"/>
                <a:lumMod val="92000"/>
              </a:schemeClr>
            </a:gs>
            <a:gs pos="100000">
              <a:schemeClr val="accent5">
                <a:hueOff val="-1684631"/>
                <a:satOff val="-7944"/>
                <a:lumOff val="1960"/>
                <a:alphaOff val="0"/>
                <a:shade val="78000"/>
                <a:satMod val="130000"/>
                <a:lumMod val="92000"/>
              </a:schemeClr>
            </a:gs>
          </a:gsLst>
          <a:lin ang="5400000" scaled="0"/>
        </a:gradFill>
        <a:ln w="9525" cap="flat" cmpd="sng" algn="ctr">
          <a:solidFill>
            <a:schemeClr val="accent5">
              <a:hueOff val="-1684631"/>
              <a:satOff val="-7944"/>
              <a:lumOff val="1960"/>
              <a:alphaOff val="0"/>
            </a:schemeClr>
          </a:solidFill>
          <a:prstDash val="solid"/>
        </a:ln>
        <a:effectLst/>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GB" sz="2000" kern="1200" dirty="0"/>
            <a:t>Challenges </a:t>
          </a:r>
          <a:endParaRPr lang="en-US" sz="2000" kern="1200" dirty="0"/>
        </a:p>
      </dsp:txBody>
      <dsp:txXfrm>
        <a:off x="5116346" y="1747"/>
        <a:ext cx="4487981" cy="576000"/>
      </dsp:txXfrm>
    </dsp:sp>
    <dsp:sp modelId="{8BF76963-9A29-EC4D-AC9F-202B7F9269AE}">
      <dsp:nvSpPr>
        <dsp:cNvPr id="0" name=""/>
        <dsp:cNvSpPr/>
      </dsp:nvSpPr>
      <dsp:spPr>
        <a:xfrm>
          <a:off x="5116346" y="577747"/>
          <a:ext cx="4487981" cy="2745000"/>
        </a:xfrm>
        <a:prstGeom prst="rect">
          <a:avLst/>
        </a:prstGeom>
        <a:solidFill>
          <a:schemeClr val="accent5">
            <a:tint val="40000"/>
            <a:alpha val="90000"/>
            <a:hueOff val="-1775408"/>
            <a:satOff val="-5040"/>
            <a:lumOff val="151"/>
            <a:alphaOff val="0"/>
          </a:schemeClr>
        </a:solidFill>
        <a:ln w="9525" cap="flat" cmpd="sng" algn="ctr">
          <a:solidFill>
            <a:schemeClr val="accent5">
              <a:tint val="40000"/>
              <a:alpha val="90000"/>
              <a:hueOff val="-1775408"/>
              <a:satOff val="-5040"/>
              <a:lumOff val="15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GB" sz="2000" kern="1200" dirty="0"/>
            <a:t>Engaging and coordinating with a diverse and distributed community of stakeholders</a:t>
          </a:r>
          <a:endParaRPr lang="en-US" sz="2000" kern="1200" dirty="0"/>
        </a:p>
        <a:p>
          <a:pPr marL="228600" lvl="1" indent="-228600" algn="l" defTabSz="889000">
            <a:lnSpc>
              <a:spcPct val="90000"/>
            </a:lnSpc>
            <a:spcBef>
              <a:spcPct val="0"/>
            </a:spcBef>
            <a:spcAft>
              <a:spcPct val="15000"/>
            </a:spcAft>
            <a:buChar char="•"/>
          </a:pPr>
          <a:r>
            <a:rPr lang="en-GB" sz="2000" kern="1200" dirty="0"/>
            <a:t>Balancing the specificity and generality of taxonomies, standards, and processes</a:t>
          </a:r>
          <a:endParaRPr lang="en-US" sz="2000" kern="1200" dirty="0"/>
        </a:p>
        <a:p>
          <a:pPr marL="228600" lvl="1" indent="-228600" algn="l" defTabSz="889000">
            <a:lnSpc>
              <a:spcPct val="90000"/>
            </a:lnSpc>
            <a:spcBef>
              <a:spcPct val="0"/>
            </a:spcBef>
            <a:spcAft>
              <a:spcPct val="15000"/>
            </a:spcAft>
            <a:buChar char="•"/>
          </a:pPr>
          <a:r>
            <a:rPr lang="en-GB" sz="2000" kern="1200" dirty="0"/>
            <a:t>Adapting to the changing and evolving nature of research outputs and practices</a:t>
          </a:r>
          <a:endParaRPr lang="en-US" sz="2000" kern="1200" dirty="0"/>
        </a:p>
      </dsp:txBody>
      <dsp:txXfrm>
        <a:off x="5116346" y="577747"/>
        <a:ext cx="4487981" cy="27450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1E491F-33F4-DE44-91D5-F93FE492AE8C}">
      <dsp:nvSpPr>
        <dsp:cNvPr id="0" name=""/>
        <dsp:cNvSpPr/>
      </dsp:nvSpPr>
      <dsp:spPr>
        <a:xfrm>
          <a:off x="0" y="0"/>
          <a:ext cx="5852160" cy="1096219"/>
        </a:xfrm>
        <a:prstGeom prst="roundRect">
          <a:avLst>
            <a:gd name="adj" fmla="val 10000"/>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dirty="0"/>
            <a:t>Jenny Evans</a:t>
          </a:r>
          <a:endParaRPr lang="en-US" sz="2100" kern="1200" dirty="0"/>
        </a:p>
        <a:p>
          <a:pPr marL="171450" lvl="1" indent="-171450" algn="l" defTabSz="711200">
            <a:lnSpc>
              <a:spcPct val="90000"/>
            </a:lnSpc>
            <a:spcBef>
              <a:spcPct val="0"/>
            </a:spcBef>
            <a:spcAft>
              <a:spcPct val="15000"/>
            </a:spcAft>
            <a:buChar char="•"/>
          </a:pPr>
          <a:r>
            <a:rPr lang="en-GB" sz="1600" kern="1200" dirty="0"/>
            <a:t>@</a:t>
          </a:r>
          <a:r>
            <a:rPr lang="en-GB" sz="1600" kern="1200" dirty="0" err="1"/>
            <a:t>jennye</a:t>
          </a:r>
          <a:endParaRPr lang="en-US" sz="1600" kern="1200" dirty="0"/>
        </a:p>
        <a:p>
          <a:pPr marL="171450" lvl="1" indent="-171450" algn="l" defTabSz="711200">
            <a:lnSpc>
              <a:spcPct val="90000"/>
            </a:lnSpc>
            <a:spcBef>
              <a:spcPct val="0"/>
            </a:spcBef>
            <a:spcAft>
              <a:spcPct val="15000"/>
            </a:spcAft>
            <a:buChar char="•"/>
          </a:pPr>
          <a:r>
            <a:rPr lang="en-GB" sz="1600" kern="1200" dirty="0"/>
            <a:t>Research environment and scholarly comms lead</a:t>
          </a:r>
        </a:p>
      </dsp:txBody>
      <dsp:txXfrm>
        <a:off x="32107" y="32107"/>
        <a:ext cx="4576623" cy="1032005"/>
      </dsp:txXfrm>
    </dsp:sp>
    <dsp:sp modelId="{99857C51-3628-DB4B-B8ED-EE6925FEF28B}">
      <dsp:nvSpPr>
        <dsp:cNvPr id="0" name=""/>
        <dsp:cNvSpPr/>
      </dsp:nvSpPr>
      <dsp:spPr>
        <a:xfrm>
          <a:off x="490118" y="1295532"/>
          <a:ext cx="5852160" cy="1096219"/>
        </a:xfrm>
        <a:prstGeom prst="roundRect">
          <a:avLst>
            <a:gd name="adj" fmla="val 10000"/>
          </a:avLst>
        </a:prstGeom>
        <a:solidFill>
          <a:schemeClr val="accent2">
            <a:hueOff val="-1130992"/>
            <a:satOff val="3728"/>
            <a:lumOff val="398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dirty="0"/>
            <a:t>Claire Knowles</a:t>
          </a:r>
        </a:p>
        <a:p>
          <a:pPr marL="171450" lvl="1" indent="-171450" algn="l" defTabSz="711200">
            <a:lnSpc>
              <a:spcPct val="90000"/>
            </a:lnSpc>
            <a:spcBef>
              <a:spcPct val="0"/>
            </a:spcBef>
            <a:spcAft>
              <a:spcPct val="15000"/>
            </a:spcAft>
            <a:buChar char="•"/>
          </a:pPr>
          <a:r>
            <a:rPr lang="en-GB" sz="1600" kern="1200" dirty="0"/>
            <a:t>@</a:t>
          </a:r>
          <a:r>
            <a:rPr lang="en-GB" sz="1600" kern="1200" dirty="0" err="1"/>
            <a:t>cgknowles</a:t>
          </a:r>
          <a:endParaRPr lang="en-US" sz="1600" kern="1200" dirty="0"/>
        </a:p>
        <a:p>
          <a:pPr marL="171450" lvl="1" indent="-171450" algn="l" defTabSz="711200">
            <a:lnSpc>
              <a:spcPct val="90000"/>
            </a:lnSpc>
            <a:spcBef>
              <a:spcPct val="0"/>
            </a:spcBef>
            <a:spcAft>
              <a:spcPct val="15000"/>
            </a:spcAft>
            <a:buChar char="•"/>
          </a:pPr>
          <a:r>
            <a:rPr lang="en-GB" sz="1600" kern="1200" dirty="0"/>
            <a:t>AD Research and Digital Futures</a:t>
          </a:r>
        </a:p>
      </dsp:txBody>
      <dsp:txXfrm>
        <a:off x="522225" y="1327639"/>
        <a:ext cx="4585284" cy="1032005"/>
      </dsp:txXfrm>
    </dsp:sp>
    <dsp:sp modelId="{FB3E18FC-7E9B-BA45-B83E-7C1E3A54C999}">
      <dsp:nvSpPr>
        <dsp:cNvPr id="0" name=""/>
        <dsp:cNvSpPr/>
      </dsp:nvSpPr>
      <dsp:spPr>
        <a:xfrm>
          <a:off x="972921" y="2591064"/>
          <a:ext cx="5852160" cy="1096219"/>
        </a:xfrm>
        <a:prstGeom prst="roundRect">
          <a:avLst>
            <a:gd name="adj" fmla="val 10000"/>
          </a:avLst>
        </a:prstGeom>
        <a:solidFill>
          <a:schemeClr val="accent2">
            <a:hueOff val="-2261984"/>
            <a:satOff val="7457"/>
            <a:lumOff val="797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GB" sz="2100" kern="1200" dirty="0"/>
            <a:t>Dr Adam Vials Moore</a:t>
          </a:r>
        </a:p>
        <a:p>
          <a:pPr marL="171450" lvl="1" indent="-171450" algn="l" defTabSz="711200">
            <a:lnSpc>
              <a:spcPct val="90000"/>
            </a:lnSpc>
            <a:spcBef>
              <a:spcPct val="0"/>
            </a:spcBef>
            <a:spcAft>
              <a:spcPct val="15000"/>
            </a:spcAft>
            <a:buChar char="•"/>
          </a:pPr>
          <a:r>
            <a:rPr lang="en-GB" sz="1600" kern="1200" dirty="0"/>
            <a:t>@</a:t>
          </a:r>
          <a:r>
            <a:rPr lang="en-GB" sz="1600" kern="1200" dirty="0" err="1"/>
            <a:t>adam_moore</a:t>
          </a:r>
          <a:endParaRPr lang="en-US" sz="1600" kern="1200" dirty="0"/>
        </a:p>
        <a:p>
          <a:pPr marL="171450" lvl="1" indent="-171450" algn="l" defTabSz="711200">
            <a:lnSpc>
              <a:spcPct val="90000"/>
            </a:lnSpc>
            <a:spcBef>
              <a:spcPct val="0"/>
            </a:spcBef>
            <a:spcAft>
              <a:spcPct val="15000"/>
            </a:spcAft>
            <a:buChar char="•"/>
          </a:pPr>
          <a:r>
            <a:rPr lang="en-GB" sz="1600" kern="1200" dirty="0"/>
            <a:t>Product</a:t>
          </a:r>
          <a:r>
            <a:rPr lang="en-GB" sz="1600" kern="1200" baseline="0" dirty="0"/>
            <a:t> Specialist – Persistent Identifiers</a:t>
          </a:r>
          <a:endParaRPr lang="en-GB" sz="1600" kern="1200" dirty="0"/>
        </a:p>
      </dsp:txBody>
      <dsp:txXfrm>
        <a:off x="1005028" y="2623171"/>
        <a:ext cx="4592599" cy="1032005"/>
      </dsp:txXfrm>
    </dsp:sp>
    <dsp:sp modelId="{00A53DB3-A24E-504C-BE9F-EF253B274A2C}">
      <dsp:nvSpPr>
        <dsp:cNvPr id="0" name=""/>
        <dsp:cNvSpPr/>
      </dsp:nvSpPr>
      <dsp:spPr>
        <a:xfrm>
          <a:off x="1463039" y="3886597"/>
          <a:ext cx="5852160" cy="1096219"/>
        </a:xfrm>
        <a:prstGeom prst="roundRect">
          <a:avLst>
            <a:gd name="adj" fmla="val 10000"/>
          </a:avLst>
        </a:prstGeom>
        <a:solidFill>
          <a:schemeClr val="accent2">
            <a:hueOff val="-3392975"/>
            <a:satOff val="11185"/>
            <a:lumOff val="1196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dirty="0"/>
            <a:t>PR Voices @</a:t>
          </a:r>
          <a:r>
            <a:rPr lang="en-US" sz="2100" kern="1200" dirty="0" err="1"/>
            <a:t>prvoices</a:t>
          </a:r>
          <a:endParaRPr lang="en-US" sz="2100" kern="1200" dirty="0"/>
        </a:p>
        <a:p>
          <a:pPr marL="171450" lvl="1" indent="-171450" algn="l" defTabSz="711200">
            <a:lnSpc>
              <a:spcPct val="90000"/>
            </a:lnSpc>
            <a:spcBef>
              <a:spcPct val="0"/>
            </a:spcBef>
            <a:spcAft>
              <a:spcPct val="15000"/>
            </a:spcAft>
            <a:buChar char="•"/>
          </a:pPr>
          <a:r>
            <a:rPr lang="en-GB" sz="1600" kern="1200" dirty="0" err="1"/>
            <a:t>Bit.ly</a:t>
          </a:r>
          <a:r>
            <a:rPr lang="en-GB" sz="1600" kern="1200" dirty="0"/>
            <a:t>/</a:t>
          </a:r>
          <a:r>
            <a:rPr lang="en-GB" sz="1600" kern="1200" dirty="0" err="1"/>
            <a:t>PRVFinal</a:t>
          </a:r>
          <a:endParaRPr lang="en-GB" sz="1600" kern="1200" dirty="0"/>
        </a:p>
      </dsp:txBody>
      <dsp:txXfrm>
        <a:off x="1495146" y="3918704"/>
        <a:ext cx="4585284" cy="1032005"/>
      </dsp:txXfrm>
    </dsp:sp>
    <dsp:sp modelId="{73F9821C-8577-FD49-A295-65A440A32A77}">
      <dsp:nvSpPr>
        <dsp:cNvPr id="0" name=""/>
        <dsp:cNvSpPr/>
      </dsp:nvSpPr>
      <dsp:spPr>
        <a:xfrm>
          <a:off x="5139617" y="839604"/>
          <a:ext cx="712542" cy="712542"/>
        </a:xfrm>
        <a:prstGeom prst="downArrow">
          <a:avLst>
            <a:gd name="adj1" fmla="val 55000"/>
            <a:gd name="adj2" fmla="val 45000"/>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5299939" y="839604"/>
        <a:ext cx="391898" cy="536188"/>
      </dsp:txXfrm>
    </dsp:sp>
    <dsp:sp modelId="{AA86A0AD-08E4-E94D-9B7D-E805C4F10A2B}">
      <dsp:nvSpPr>
        <dsp:cNvPr id="0" name=""/>
        <dsp:cNvSpPr/>
      </dsp:nvSpPr>
      <dsp:spPr>
        <a:xfrm>
          <a:off x="5629735" y="2135137"/>
          <a:ext cx="712542" cy="712542"/>
        </a:xfrm>
        <a:prstGeom prst="downArrow">
          <a:avLst>
            <a:gd name="adj1" fmla="val 55000"/>
            <a:gd name="adj2" fmla="val 45000"/>
          </a:avLst>
        </a:prstGeom>
        <a:solidFill>
          <a:schemeClr val="accent2">
            <a:tint val="40000"/>
            <a:alpha val="90000"/>
            <a:hueOff val="-2096409"/>
            <a:satOff val="8402"/>
            <a:lumOff val="1248"/>
            <a:alphaOff val="0"/>
          </a:schemeClr>
        </a:solidFill>
        <a:ln w="15875" cap="flat" cmpd="sng" algn="ctr">
          <a:solidFill>
            <a:schemeClr val="accent2">
              <a:tint val="40000"/>
              <a:alpha val="90000"/>
              <a:hueOff val="-2096409"/>
              <a:satOff val="8402"/>
              <a:lumOff val="124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GB" sz="3300" kern="1200"/>
        </a:p>
      </dsp:txBody>
      <dsp:txXfrm>
        <a:off x="5790057" y="2135137"/>
        <a:ext cx="391898" cy="536188"/>
      </dsp:txXfrm>
    </dsp:sp>
    <dsp:sp modelId="{D7267B3B-F639-FE4A-A353-E59358D7CB1D}">
      <dsp:nvSpPr>
        <dsp:cNvPr id="0" name=""/>
        <dsp:cNvSpPr/>
      </dsp:nvSpPr>
      <dsp:spPr>
        <a:xfrm>
          <a:off x="6112538" y="3430669"/>
          <a:ext cx="712542" cy="712542"/>
        </a:xfrm>
        <a:prstGeom prst="downArrow">
          <a:avLst>
            <a:gd name="adj1" fmla="val 55000"/>
            <a:gd name="adj2" fmla="val 45000"/>
          </a:avLst>
        </a:prstGeom>
        <a:solidFill>
          <a:schemeClr val="accent2">
            <a:tint val="40000"/>
            <a:alpha val="90000"/>
            <a:hueOff val="-4192819"/>
            <a:satOff val="16804"/>
            <a:lumOff val="2495"/>
            <a:alphaOff val="0"/>
          </a:schemeClr>
        </a:solidFill>
        <a:ln w="15875" cap="flat" cmpd="sng" algn="ctr">
          <a:solidFill>
            <a:schemeClr val="accent2">
              <a:tint val="40000"/>
              <a:alpha val="90000"/>
              <a:hueOff val="-4192819"/>
              <a:satOff val="16804"/>
              <a:lumOff val="24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marL="0" lvl="0" indent="0" algn="ctr" defTabSz="1466850">
            <a:lnSpc>
              <a:spcPct val="90000"/>
            </a:lnSpc>
            <a:spcBef>
              <a:spcPct val="0"/>
            </a:spcBef>
            <a:spcAft>
              <a:spcPct val="35000"/>
            </a:spcAft>
            <a:buNone/>
          </a:pPr>
          <a:endParaRPr lang="en-GB" sz="3300" kern="1200"/>
        </a:p>
      </dsp:txBody>
      <dsp:txXfrm>
        <a:off x="6272860" y="3430669"/>
        <a:ext cx="391898" cy="53618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74E434-0059-42C0-9101-FF0E686E1A0D}" type="datetimeFigureOut">
              <a:rPr lang="en-GB" smtClean="0"/>
              <a:t>14/06/2023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2D23DC-9627-4FE3-BF06-D20269528894}" type="slidenum">
              <a:rPr lang="en-GB" smtClean="0"/>
              <a:t>‹#›</a:t>
            </a:fld>
            <a:endParaRPr lang="en-GB"/>
          </a:p>
        </p:txBody>
      </p:sp>
    </p:spTree>
    <p:extLst>
      <p:ext uri="{BB962C8B-B14F-4D97-AF65-F5344CB8AC3E}">
        <p14:creationId xmlns:p14="http://schemas.microsoft.com/office/powerpoint/2010/main" val="1281624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US" dirty="0"/>
          </a:p>
          <a:p>
            <a:endParaRPr lang="en-US" dirty="0"/>
          </a:p>
        </p:txBody>
      </p:sp>
      <p:sp>
        <p:nvSpPr>
          <p:cNvPr id="4" name="Slide Number Placeholder 3"/>
          <p:cNvSpPr>
            <a:spLocks noGrp="1"/>
          </p:cNvSpPr>
          <p:nvPr>
            <p:ph type="sldNum" sz="quarter" idx="5"/>
          </p:nvPr>
        </p:nvSpPr>
        <p:spPr/>
        <p:txBody>
          <a:bodyPr/>
          <a:lstStyle/>
          <a:p>
            <a:fld id="{572D23DC-9627-4FE3-BF06-D20269528894}" type="slidenum">
              <a:rPr lang="en-GB" smtClean="0"/>
              <a:t>3</a:t>
            </a:fld>
            <a:endParaRPr lang="en-GB"/>
          </a:p>
        </p:txBody>
      </p:sp>
    </p:spTree>
    <p:extLst>
      <p:ext uri="{BB962C8B-B14F-4D97-AF65-F5344CB8AC3E}">
        <p14:creationId xmlns:p14="http://schemas.microsoft.com/office/powerpoint/2010/main" val="31548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72D23DC-9627-4FE3-BF06-D20269528894}" type="slidenum">
              <a:rPr lang="en-GB" smtClean="0"/>
              <a:t>20</a:t>
            </a:fld>
            <a:endParaRPr lang="en-GB"/>
          </a:p>
        </p:txBody>
      </p:sp>
    </p:spTree>
    <p:extLst>
      <p:ext uri="{BB962C8B-B14F-4D97-AF65-F5344CB8AC3E}">
        <p14:creationId xmlns:p14="http://schemas.microsoft.com/office/powerpoint/2010/main" val="30795135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rPr>
              <a:t>We have identified the need to (1) capture individual objects on an ongoing basis (2) bring those together (collection) and that (3) a portfolio (theme) builds on the idea of a collection, and overlays narrative and context. </a:t>
            </a:r>
          </a:p>
          <a:p>
            <a:endParaRPr lang="en-US" dirty="0"/>
          </a:p>
        </p:txBody>
      </p:sp>
      <p:sp>
        <p:nvSpPr>
          <p:cNvPr id="4" name="Slide Number Placeholder 3"/>
          <p:cNvSpPr>
            <a:spLocks noGrp="1"/>
          </p:cNvSpPr>
          <p:nvPr>
            <p:ph type="sldNum" sz="quarter" idx="5"/>
          </p:nvPr>
        </p:nvSpPr>
        <p:spPr/>
        <p:txBody>
          <a:bodyPr/>
          <a:lstStyle/>
          <a:p>
            <a:fld id="{572D23DC-9627-4FE3-BF06-D20269528894}" type="slidenum">
              <a:rPr lang="en-GB" smtClean="0"/>
              <a:t>22</a:t>
            </a:fld>
            <a:endParaRPr lang="en-GB"/>
          </a:p>
        </p:txBody>
      </p:sp>
    </p:spTree>
    <p:extLst>
      <p:ext uri="{BB962C8B-B14F-4D97-AF65-F5344CB8AC3E}">
        <p14:creationId xmlns:p14="http://schemas.microsoft.com/office/powerpoint/2010/main" val="37919788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This extract highlights the relevant schema detail which was validated against the BL’s Cultural Heritage Shared Repository Service.</a:t>
            </a:r>
          </a:p>
          <a:p>
            <a:endParaRPr lang="en-US" dirty="0"/>
          </a:p>
        </p:txBody>
      </p:sp>
      <p:sp>
        <p:nvSpPr>
          <p:cNvPr id="4" name="Slide Number Placeholder 3"/>
          <p:cNvSpPr>
            <a:spLocks noGrp="1"/>
          </p:cNvSpPr>
          <p:nvPr>
            <p:ph type="sldNum" sz="quarter" idx="5"/>
          </p:nvPr>
        </p:nvSpPr>
        <p:spPr/>
        <p:txBody>
          <a:bodyPr/>
          <a:lstStyle/>
          <a:p>
            <a:fld id="{572D23DC-9627-4FE3-BF06-D20269528894}" type="slidenum">
              <a:rPr lang="en-GB" smtClean="0"/>
              <a:t>23</a:t>
            </a:fld>
            <a:endParaRPr lang="en-GB"/>
          </a:p>
        </p:txBody>
      </p:sp>
    </p:spTree>
    <p:extLst>
      <p:ext uri="{BB962C8B-B14F-4D97-AF65-F5344CB8AC3E}">
        <p14:creationId xmlns:p14="http://schemas.microsoft.com/office/powerpoint/2010/main" val="81530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prioritized </a:t>
            </a:r>
            <a:r>
              <a:rPr lang="en-US" dirty="0" err="1"/>
              <a:t>DataCite</a:t>
            </a:r>
            <a:r>
              <a:rPr lang="en-US" dirty="0"/>
              <a:t>, </a:t>
            </a:r>
            <a:r>
              <a:rPr lang="en-US" dirty="0" err="1"/>
              <a:t>RAiD</a:t>
            </a:r>
            <a:r>
              <a:rPr lang="en-US" dirty="0"/>
              <a:t> and </a:t>
            </a:r>
            <a:r>
              <a:rPr lang="en-US" dirty="0" err="1"/>
              <a:t>CRediT</a:t>
            </a:r>
            <a:r>
              <a:rPr lang="en-US" dirty="0"/>
              <a:t> – engaging with all three communities.</a:t>
            </a:r>
          </a:p>
        </p:txBody>
      </p:sp>
      <p:sp>
        <p:nvSpPr>
          <p:cNvPr id="4" name="Slide Number Placeholder 3"/>
          <p:cNvSpPr>
            <a:spLocks noGrp="1"/>
          </p:cNvSpPr>
          <p:nvPr>
            <p:ph type="sldNum" sz="quarter" idx="5"/>
          </p:nvPr>
        </p:nvSpPr>
        <p:spPr/>
        <p:txBody>
          <a:bodyPr/>
          <a:lstStyle/>
          <a:p>
            <a:fld id="{572D23DC-9627-4FE3-BF06-D20269528894}" type="slidenum">
              <a:rPr lang="en-GB" smtClean="0"/>
              <a:t>24</a:t>
            </a:fld>
            <a:endParaRPr lang="en-GB"/>
          </a:p>
        </p:txBody>
      </p:sp>
    </p:spTree>
    <p:extLst>
      <p:ext uri="{BB962C8B-B14F-4D97-AF65-F5344CB8AC3E}">
        <p14:creationId xmlns:p14="http://schemas.microsoft.com/office/powerpoint/2010/main" val="30610304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2D23DC-9627-4FE3-BF06-D20269528894}" type="slidenum">
              <a:rPr lang="en-GB" smtClean="0"/>
              <a:t>25</a:t>
            </a:fld>
            <a:endParaRPr lang="en-GB"/>
          </a:p>
        </p:txBody>
      </p:sp>
    </p:spTree>
    <p:extLst>
      <p:ext uri="{BB962C8B-B14F-4D97-AF65-F5344CB8AC3E}">
        <p14:creationId xmlns:p14="http://schemas.microsoft.com/office/powerpoint/2010/main" val="3056267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9D2CD76-4D3B-E14F-8DB3-7DB9D0322304}" type="slidenum">
              <a:rPr lang="en-GB" smtClean="0"/>
              <a:t>26</a:t>
            </a:fld>
            <a:endParaRPr lang="en-GB"/>
          </a:p>
        </p:txBody>
      </p:sp>
    </p:spTree>
    <p:extLst>
      <p:ext uri="{BB962C8B-B14F-4D97-AF65-F5344CB8AC3E}">
        <p14:creationId xmlns:p14="http://schemas.microsoft.com/office/powerpoint/2010/main" val="3783537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Helpful definitions from the PRAG-UK reports</a:t>
            </a:r>
          </a:p>
        </p:txBody>
      </p:sp>
      <p:sp>
        <p:nvSpPr>
          <p:cNvPr id="4" name="Slide Number Placeholder 3"/>
          <p:cNvSpPr>
            <a:spLocks noGrp="1"/>
          </p:cNvSpPr>
          <p:nvPr>
            <p:ph type="sldNum" sz="quarter" idx="5"/>
          </p:nvPr>
        </p:nvSpPr>
        <p:spPr/>
        <p:txBody>
          <a:bodyPr/>
          <a:lstStyle/>
          <a:p>
            <a:fld id="{572D23DC-9627-4FE3-BF06-D20269528894}" type="slidenum">
              <a:rPr lang="en-GB" smtClean="0"/>
              <a:t>4</a:t>
            </a:fld>
            <a:endParaRPr lang="en-GB"/>
          </a:p>
        </p:txBody>
      </p:sp>
    </p:spTree>
    <p:extLst>
      <p:ext uri="{BB962C8B-B14F-4D97-AF65-F5344CB8AC3E}">
        <p14:creationId xmlns:p14="http://schemas.microsoft.com/office/powerpoint/2010/main" val="3678196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project aimed to </a:t>
            </a:r>
          </a:p>
          <a:p>
            <a:pPr marL="171450" indent="-171450">
              <a:buFontTx/>
              <a:buChar char="-"/>
            </a:pPr>
            <a:r>
              <a:rPr lang="en-US" dirty="0"/>
              <a:t>Scope a national practice research repository using software that already embedded creative arts research</a:t>
            </a:r>
          </a:p>
          <a:p>
            <a:pPr marL="171450" indent="-171450">
              <a:buFontTx/>
              <a:buChar char="-"/>
            </a:pPr>
            <a:r>
              <a:rPr lang="en-US" dirty="0"/>
              <a:t>Embed practice research disciplines in existing open standards</a:t>
            </a:r>
          </a:p>
          <a:p>
            <a:pPr marL="171450" indent="-171450">
              <a:buFontTx/>
              <a:buChar char="-"/>
            </a:pPr>
            <a:r>
              <a:rPr lang="en-US" dirty="0"/>
              <a:t>Built the intersectional community of practice and work with them to identify what FAIR and transparent research (which may be open) looks like for these disciplines</a:t>
            </a:r>
          </a:p>
        </p:txBody>
      </p:sp>
      <p:sp>
        <p:nvSpPr>
          <p:cNvPr id="4" name="Slide Number Placeholder 3"/>
          <p:cNvSpPr>
            <a:spLocks noGrp="1"/>
          </p:cNvSpPr>
          <p:nvPr>
            <p:ph type="sldNum" sz="quarter" idx="5"/>
          </p:nvPr>
        </p:nvSpPr>
        <p:spPr/>
        <p:txBody>
          <a:bodyPr/>
          <a:lstStyle/>
          <a:p>
            <a:fld id="{CA7006C3-4695-49C8-8977-0FB56502A62C}" type="slidenum">
              <a:rPr lang="en-GB" smtClean="0"/>
              <a:t>5</a:t>
            </a:fld>
            <a:endParaRPr lang="en-GB"/>
          </a:p>
        </p:txBody>
      </p:sp>
    </p:spTree>
    <p:extLst>
      <p:ext uri="{BB962C8B-B14F-4D97-AF65-F5344CB8AC3E}">
        <p14:creationId xmlns:p14="http://schemas.microsoft.com/office/powerpoint/2010/main" val="2384559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project built on existing work</a:t>
            </a:r>
          </a:p>
          <a:p>
            <a:pPr marL="171450" indent="-171450">
              <a:buFontTx/>
              <a:buChar char="-"/>
            </a:pPr>
            <a:r>
              <a:rPr lang="en-US" dirty="0"/>
              <a:t>Repository development at Westminster (in co-design with community)</a:t>
            </a:r>
          </a:p>
          <a:p>
            <a:pPr marL="171450" indent="-171450">
              <a:buFontTx/>
              <a:buChar char="-"/>
            </a:pPr>
            <a:r>
              <a:rPr lang="en-US" dirty="0"/>
              <a:t>Recognition that the open standards landscape do not adequately reflect practice research outputs</a:t>
            </a:r>
          </a:p>
          <a:p>
            <a:pPr marL="171450" indent="-171450">
              <a:buFontTx/>
              <a:buChar char="-"/>
            </a:pPr>
            <a:r>
              <a:rPr lang="en-US" dirty="0"/>
              <a:t>Publication of the PRAG-UK reports posed some recommendations we were able to test</a:t>
            </a:r>
          </a:p>
        </p:txBody>
      </p:sp>
      <p:sp>
        <p:nvSpPr>
          <p:cNvPr id="4" name="Slide Number Placeholder 3"/>
          <p:cNvSpPr>
            <a:spLocks noGrp="1"/>
          </p:cNvSpPr>
          <p:nvPr>
            <p:ph type="sldNum" sz="quarter" idx="5"/>
          </p:nvPr>
        </p:nvSpPr>
        <p:spPr/>
        <p:txBody>
          <a:bodyPr/>
          <a:lstStyle/>
          <a:p>
            <a:fld id="{572D23DC-9627-4FE3-BF06-D20269528894}" type="slidenum">
              <a:rPr lang="en-GB" smtClean="0"/>
              <a:t>6</a:t>
            </a:fld>
            <a:endParaRPr lang="en-GB"/>
          </a:p>
        </p:txBody>
      </p:sp>
    </p:spTree>
    <p:extLst>
      <p:ext uri="{BB962C8B-B14F-4D97-AF65-F5344CB8AC3E}">
        <p14:creationId xmlns:p14="http://schemas.microsoft.com/office/powerpoint/2010/main" val="4047466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 team reflected a number of these communities</a:t>
            </a:r>
          </a:p>
        </p:txBody>
      </p:sp>
      <p:sp>
        <p:nvSpPr>
          <p:cNvPr id="4" name="Slide Number Placeholder 3"/>
          <p:cNvSpPr>
            <a:spLocks noGrp="1"/>
          </p:cNvSpPr>
          <p:nvPr>
            <p:ph type="sldNum" sz="quarter" idx="5"/>
          </p:nvPr>
        </p:nvSpPr>
        <p:spPr/>
        <p:txBody>
          <a:bodyPr/>
          <a:lstStyle/>
          <a:p>
            <a:fld id="{572D23DC-9627-4FE3-BF06-D20269528894}" type="slidenum">
              <a:rPr lang="en-GB" smtClean="0"/>
              <a:t>7</a:t>
            </a:fld>
            <a:endParaRPr lang="en-GB"/>
          </a:p>
        </p:txBody>
      </p:sp>
    </p:spTree>
    <p:extLst>
      <p:ext uri="{BB962C8B-B14F-4D97-AF65-F5344CB8AC3E}">
        <p14:creationId xmlns:p14="http://schemas.microsoft.com/office/powerpoint/2010/main" val="828299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Aimed to define the… and determine… via three workstreams</a:t>
            </a:r>
          </a:p>
          <a:p>
            <a:endParaRPr lang="en-US" dirty="0"/>
          </a:p>
          <a:p>
            <a:r>
              <a:rPr lang="en-US" dirty="0"/>
              <a:t>We collaborated with a complementary funded project the Sustaining Practice Assets for Research, Knowledge and Education (SPARKLE) – led by the University of Leeds, in collaboration with York, Sheffield, British Library, Digital Preservation Coalition and EDINA at the University of Edinburgh</a:t>
            </a:r>
          </a:p>
        </p:txBody>
      </p:sp>
      <p:sp>
        <p:nvSpPr>
          <p:cNvPr id="4" name="Slide Number Placeholder 3"/>
          <p:cNvSpPr>
            <a:spLocks noGrp="1"/>
          </p:cNvSpPr>
          <p:nvPr>
            <p:ph type="sldNum" sz="quarter" idx="5"/>
          </p:nvPr>
        </p:nvSpPr>
        <p:spPr/>
        <p:txBody>
          <a:bodyPr/>
          <a:lstStyle/>
          <a:p>
            <a:fld id="{572D23DC-9627-4FE3-BF06-D20269528894}" type="slidenum">
              <a:rPr lang="en-GB" smtClean="0"/>
              <a:t>8</a:t>
            </a:fld>
            <a:endParaRPr lang="en-GB"/>
          </a:p>
        </p:txBody>
      </p:sp>
    </p:spTree>
    <p:extLst>
      <p:ext uri="{BB962C8B-B14F-4D97-AF65-F5344CB8AC3E}">
        <p14:creationId xmlns:p14="http://schemas.microsoft.com/office/powerpoint/2010/main" val="13325690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 team reflected a number of these communities</a:t>
            </a:r>
          </a:p>
        </p:txBody>
      </p:sp>
      <p:sp>
        <p:nvSpPr>
          <p:cNvPr id="4" name="Slide Number Placeholder 3"/>
          <p:cNvSpPr>
            <a:spLocks noGrp="1"/>
          </p:cNvSpPr>
          <p:nvPr>
            <p:ph type="sldNum" sz="quarter" idx="5"/>
          </p:nvPr>
        </p:nvSpPr>
        <p:spPr/>
        <p:txBody>
          <a:bodyPr/>
          <a:lstStyle/>
          <a:p>
            <a:fld id="{572D23DC-9627-4FE3-BF06-D20269528894}" type="slidenum">
              <a:rPr lang="en-GB" smtClean="0"/>
              <a:t>12</a:t>
            </a:fld>
            <a:endParaRPr lang="en-GB"/>
          </a:p>
        </p:txBody>
      </p:sp>
    </p:spTree>
    <p:extLst>
      <p:ext uri="{BB962C8B-B14F-4D97-AF65-F5344CB8AC3E}">
        <p14:creationId xmlns:p14="http://schemas.microsoft.com/office/powerpoint/2010/main" val="1425976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2D23DC-9627-4FE3-BF06-D20269528894}" type="slidenum">
              <a:rPr lang="en-GB" smtClean="0"/>
              <a:t>18</a:t>
            </a:fld>
            <a:endParaRPr lang="en-GB"/>
          </a:p>
        </p:txBody>
      </p:sp>
    </p:spTree>
    <p:extLst>
      <p:ext uri="{BB962C8B-B14F-4D97-AF65-F5344CB8AC3E}">
        <p14:creationId xmlns:p14="http://schemas.microsoft.com/office/powerpoint/2010/main" val="3513645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72D23DC-9627-4FE3-BF06-D20269528894}" type="slidenum">
              <a:rPr lang="en-GB" smtClean="0"/>
              <a:t>19</a:t>
            </a:fld>
            <a:endParaRPr lang="en-GB"/>
          </a:p>
        </p:txBody>
      </p:sp>
    </p:spTree>
    <p:extLst>
      <p:ext uri="{BB962C8B-B14F-4D97-AF65-F5344CB8AC3E}">
        <p14:creationId xmlns:p14="http://schemas.microsoft.com/office/powerpoint/2010/main" val="1162449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6D0F569-AC90-44EB-9EF4-4E5C2F5D823C}" type="datetime1">
              <a:rPr lang="en-US" smtClean="0"/>
              <a:t>6/14/23</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r>
              <a:rPr lang="en-US"/>
              <a:t>Sample Footer Text</a:t>
            </a:r>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F3450C42-9A0B-4425-92C2-70FCF7C45734}" type="slidenum">
              <a:rPr lang="en-US" smtClean="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8681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BA7D41-E8B7-4A0B-B861-3EC4AE88917D}" type="datetime1">
              <a:rPr lang="en-US" smtClean="0"/>
              <a:t>6/14/23</a:t>
            </a:fld>
            <a:endParaRPr lang="en-US" dirty="0"/>
          </a:p>
        </p:txBody>
      </p:sp>
      <p:sp>
        <p:nvSpPr>
          <p:cNvPr id="5" name="Footer Placeholder 4"/>
          <p:cNvSpPr>
            <a:spLocks noGrp="1"/>
          </p:cNvSpPr>
          <p:nvPr>
            <p:ph type="ftr" sz="quarter" idx="11"/>
          </p:nvPr>
        </p:nvSpPr>
        <p:spPr/>
        <p:txBody>
          <a:bodyPr/>
          <a:lstStyle/>
          <a:p>
            <a:r>
              <a:rPr lang="en-US"/>
              <a:t>Sample Footer Text</a:t>
            </a:r>
            <a:endParaRPr lang="en-US" dirty="0"/>
          </a:p>
        </p:txBody>
      </p:sp>
      <p:sp>
        <p:nvSpPr>
          <p:cNvPr id="6" name="Slide Number Placeholder 5"/>
          <p:cNvSpPr>
            <a:spLocks noGrp="1"/>
          </p:cNvSpPr>
          <p:nvPr>
            <p:ph type="sldNum" sz="quarter" idx="12"/>
          </p:nvPr>
        </p:nvSpPr>
        <p:spPr/>
        <p:txBody>
          <a:bodyPr/>
          <a:lstStyle/>
          <a:p>
            <a:fld id="{F3450C42-9A0B-4425-92C2-70FCF7C45734}" type="slidenum">
              <a:rPr lang="en-US" smtClean="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433938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7C34823-0B19-4B4E-A643-7A3B0A3D24D6}" type="datetime1">
              <a:rPr lang="en-US" smtClean="0"/>
              <a:t>6/14/23</a:t>
            </a:fld>
            <a:endParaRPr lang="en-US" dirty="0"/>
          </a:p>
        </p:txBody>
      </p:sp>
      <p:sp>
        <p:nvSpPr>
          <p:cNvPr id="5" name="Footer Placeholder 4"/>
          <p:cNvSpPr>
            <a:spLocks noGrp="1"/>
          </p:cNvSpPr>
          <p:nvPr>
            <p:ph type="ftr" sz="quarter" idx="11"/>
          </p:nvPr>
        </p:nvSpPr>
        <p:spPr/>
        <p:txBody>
          <a:bodyPr/>
          <a:lstStyle/>
          <a:p>
            <a:r>
              <a:rPr lang="en-US"/>
              <a:t>Sample Footer Text</a:t>
            </a:r>
            <a:endParaRPr lang="en-US" dirty="0"/>
          </a:p>
        </p:txBody>
      </p:sp>
      <p:sp>
        <p:nvSpPr>
          <p:cNvPr id="6" name="Slide Number Placeholder 5"/>
          <p:cNvSpPr>
            <a:spLocks noGrp="1"/>
          </p:cNvSpPr>
          <p:nvPr>
            <p:ph type="sldNum" sz="quarter" idx="12"/>
          </p:nvPr>
        </p:nvSpPr>
        <p:spPr/>
        <p:txBody>
          <a:bodyPr/>
          <a:lstStyle/>
          <a:p>
            <a:fld id="{F3450C42-9A0B-4425-92C2-70FCF7C45734}" type="slidenum">
              <a:rPr lang="en-US" smtClean="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50018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C2D79EF-17C8-45D8-9866-DAF5723FC604}" type="datetime1">
              <a:rPr lang="en-US" smtClean="0"/>
              <a:t>6/14/23</a:t>
            </a:fld>
            <a:endParaRPr lang="en-US" dirty="0"/>
          </a:p>
        </p:txBody>
      </p:sp>
      <p:sp>
        <p:nvSpPr>
          <p:cNvPr id="5" name="Footer Placeholder 4"/>
          <p:cNvSpPr>
            <a:spLocks noGrp="1"/>
          </p:cNvSpPr>
          <p:nvPr>
            <p:ph type="ftr" sz="quarter" idx="11"/>
          </p:nvPr>
        </p:nvSpPr>
        <p:spPr/>
        <p:txBody>
          <a:bodyPr/>
          <a:lstStyle/>
          <a:p>
            <a:r>
              <a:rPr lang="en-US"/>
              <a:t>Sample Footer Text</a:t>
            </a:r>
            <a:endParaRPr lang="en-US" dirty="0"/>
          </a:p>
        </p:txBody>
      </p:sp>
      <p:sp>
        <p:nvSpPr>
          <p:cNvPr id="6" name="Slide Number Placeholder 5"/>
          <p:cNvSpPr>
            <a:spLocks noGrp="1"/>
          </p:cNvSpPr>
          <p:nvPr>
            <p:ph type="sldNum" sz="quarter" idx="12"/>
          </p:nvPr>
        </p:nvSpPr>
        <p:spPr/>
        <p:txBody>
          <a:bodyPr/>
          <a:lstStyle/>
          <a:p>
            <a:fld id="{F3450C42-9A0B-4425-92C2-70FCF7C45734}" type="slidenum">
              <a:rPr lang="en-US" smtClean="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5596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FFC2ADC-3680-4013-A757-E4663495DB98}" type="datetime1">
              <a:rPr lang="en-US" smtClean="0"/>
              <a:t>6/14/23</a:t>
            </a:fld>
            <a:endParaRPr lang="en-US" dirty="0"/>
          </a:p>
        </p:txBody>
      </p:sp>
      <p:sp>
        <p:nvSpPr>
          <p:cNvPr id="5" name="Footer Placeholder 4"/>
          <p:cNvSpPr>
            <a:spLocks noGrp="1"/>
          </p:cNvSpPr>
          <p:nvPr>
            <p:ph type="ftr" sz="quarter" idx="11"/>
          </p:nvPr>
        </p:nvSpPr>
        <p:spPr/>
        <p:txBody>
          <a:bodyPr/>
          <a:lstStyle/>
          <a:p>
            <a:r>
              <a:rPr lang="en-US"/>
              <a:t>Sample Footer Text</a:t>
            </a:r>
            <a:endParaRPr lang="en-US" dirty="0"/>
          </a:p>
        </p:txBody>
      </p:sp>
      <p:sp>
        <p:nvSpPr>
          <p:cNvPr id="6" name="Slide Number Placeholder 5"/>
          <p:cNvSpPr>
            <a:spLocks noGrp="1"/>
          </p:cNvSpPr>
          <p:nvPr>
            <p:ph type="sldNum" sz="quarter" idx="12"/>
          </p:nvPr>
        </p:nvSpPr>
        <p:spPr/>
        <p:txBody>
          <a:bodyPr/>
          <a:lstStyle/>
          <a:p>
            <a:fld id="{F3450C42-9A0B-4425-92C2-70FCF7C45734}" type="slidenum">
              <a:rPr lang="en-US" smtClean="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1150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751BA94-5DCA-4F19-960F-0FB2BD5EE85A}" type="datetime1">
              <a:rPr lang="en-US" smtClean="0"/>
              <a:t>6/14/23</a:t>
            </a:fld>
            <a:endParaRPr lang="en-US" dirty="0"/>
          </a:p>
        </p:txBody>
      </p:sp>
      <p:sp>
        <p:nvSpPr>
          <p:cNvPr id="6" name="Footer Placeholder 5"/>
          <p:cNvSpPr>
            <a:spLocks noGrp="1"/>
          </p:cNvSpPr>
          <p:nvPr>
            <p:ph type="ftr" sz="quarter" idx="11"/>
          </p:nvPr>
        </p:nvSpPr>
        <p:spPr/>
        <p:txBody>
          <a:bodyPr/>
          <a:lstStyle/>
          <a:p>
            <a:r>
              <a:rPr lang="en-US"/>
              <a:t>Sample Footer Text</a:t>
            </a:r>
            <a:endParaRPr lang="en-US" dirty="0"/>
          </a:p>
        </p:txBody>
      </p:sp>
      <p:sp>
        <p:nvSpPr>
          <p:cNvPr id="7" name="Slide Number Placeholder 6"/>
          <p:cNvSpPr>
            <a:spLocks noGrp="1"/>
          </p:cNvSpPr>
          <p:nvPr>
            <p:ph type="sldNum" sz="quarter" idx="12"/>
          </p:nvPr>
        </p:nvSpPr>
        <p:spPr/>
        <p:txBody>
          <a:bodyPr/>
          <a:lstStyle/>
          <a:p>
            <a:fld id="{F3450C42-9A0B-4425-92C2-70FCF7C45734}" type="slidenum">
              <a:rPr lang="en-US" smtClean="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98871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1BED947-38D9-44AC-8B89-E79758333B77}" type="datetime1">
              <a:rPr lang="en-US" smtClean="0"/>
              <a:t>6/14/23</a:t>
            </a:fld>
            <a:endParaRPr lang="en-US" dirty="0"/>
          </a:p>
        </p:txBody>
      </p:sp>
      <p:sp>
        <p:nvSpPr>
          <p:cNvPr id="8" name="Footer Placeholder 7"/>
          <p:cNvSpPr>
            <a:spLocks noGrp="1"/>
          </p:cNvSpPr>
          <p:nvPr>
            <p:ph type="ftr" sz="quarter" idx="11"/>
          </p:nvPr>
        </p:nvSpPr>
        <p:spPr/>
        <p:txBody>
          <a:bodyPr/>
          <a:lstStyle/>
          <a:p>
            <a:r>
              <a:rPr lang="en-US"/>
              <a:t>Sample Footer Text</a:t>
            </a:r>
            <a:endParaRPr lang="en-US" dirty="0"/>
          </a:p>
        </p:txBody>
      </p:sp>
      <p:sp>
        <p:nvSpPr>
          <p:cNvPr id="9" name="Slide Number Placeholder 8"/>
          <p:cNvSpPr>
            <a:spLocks noGrp="1"/>
          </p:cNvSpPr>
          <p:nvPr>
            <p:ph type="sldNum" sz="quarter" idx="12"/>
          </p:nvPr>
        </p:nvSpPr>
        <p:spPr/>
        <p:txBody>
          <a:bodyPr/>
          <a:lstStyle/>
          <a:p>
            <a:fld id="{F3450C42-9A0B-4425-92C2-70FCF7C45734}" type="slidenum">
              <a:rPr lang="en-US" smtClean="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632800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781E23F-BD3C-4F23-B116-2B758120C8AC}" type="datetime1">
              <a:rPr lang="en-US" smtClean="0"/>
              <a:t>6/14/23</a:t>
            </a:fld>
            <a:endParaRPr lang="en-US" dirty="0"/>
          </a:p>
        </p:txBody>
      </p:sp>
      <p:sp>
        <p:nvSpPr>
          <p:cNvPr id="4" name="Footer Placeholder 3"/>
          <p:cNvSpPr>
            <a:spLocks noGrp="1"/>
          </p:cNvSpPr>
          <p:nvPr>
            <p:ph type="ftr" sz="quarter" idx="11"/>
          </p:nvPr>
        </p:nvSpPr>
        <p:spPr/>
        <p:txBody>
          <a:bodyPr/>
          <a:lstStyle/>
          <a:p>
            <a:r>
              <a:rPr lang="en-US"/>
              <a:t>Sample Footer Text</a:t>
            </a:r>
            <a:endParaRPr lang="en-US" dirty="0"/>
          </a:p>
        </p:txBody>
      </p:sp>
      <p:sp>
        <p:nvSpPr>
          <p:cNvPr id="5" name="Slide Number Placeholder 4"/>
          <p:cNvSpPr>
            <a:spLocks noGrp="1"/>
          </p:cNvSpPr>
          <p:nvPr>
            <p:ph type="sldNum" sz="quarter" idx="12"/>
          </p:nvPr>
        </p:nvSpPr>
        <p:spPr/>
        <p:txBody>
          <a:bodyPr/>
          <a:lstStyle/>
          <a:p>
            <a:fld id="{F3450C42-9A0B-4425-92C2-70FCF7C45734}" type="slidenum">
              <a:rPr lang="en-US" smtClean="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002908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3CFAA9-6D59-4D98-869E-ACBDB83B2CA4}" type="datetime1">
              <a:rPr lang="en-US" smtClean="0"/>
              <a:t>6/14/23</a:t>
            </a:fld>
            <a:endParaRPr lang="en-US"/>
          </a:p>
        </p:txBody>
      </p:sp>
      <p:sp>
        <p:nvSpPr>
          <p:cNvPr id="3" name="Footer Placeholder 2"/>
          <p:cNvSpPr>
            <a:spLocks noGrp="1"/>
          </p:cNvSpPr>
          <p:nvPr>
            <p:ph type="ftr" sz="quarter" idx="11"/>
          </p:nvPr>
        </p:nvSpPr>
        <p:spPr/>
        <p:txBody>
          <a:bodyPr/>
          <a:lstStyle/>
          <a:p>
            <a:r>
              <a:rPr lang="en-US"/>
              <a:t>Sample Footer Text</a:t>
            </a:r>
            <a:endParaRPr lang="en-US" dirty="0"/>
          </a:p>
        </p:txBody>
      </p:sp>
      <p:sp>
        <p:nvSpPr>
          <p:cNvPr id="4" name="Slide Number Placeholder 3"/>
          <p:cNvSpPr>
            <a:spLocks noGrp="1"/>
          </p:cNvSpPr>
          <p:nvPr>
            <p:ph type="sldNum" sz="quarter" idx="12"/>
          </p:nvPr>
        </p:nvSpPr>
        <p:spPr/>
        <p:txBody>
          <a:bodyPr/>
          <a:lstStyle/>
          <a:p>
            <a:fld id="{F3450C42-9A0B-4425-92C2-70FCF7C45734}" type="slidenum">
              <a:rPr lang="en-US" smtClean="0"/>
              <a:t>‹#›</a:t>
            </a:fld>
            <a:endParaRPr lang="en-US" dirty="0"/>
          </a:p>
        </p:txBody>
      </p:sp>
    </p:spTree>
    <p:extLst>
      <p:ext uri="{BB962C8B-B14F-4D97-AF65-F5344CB8AC3E}">
        <p14:creationId xmlns:p14="http://schemas.microsoft.com/office/powerpoint/2010/main" val="201237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C410804-27E3-430A-BB42-B831260DE39A}" type="datetime1">
              <a:rPr lang="en-US" smtClean="0"/>
              <a:t>6/14/23</a:t>
            </a:fld>
            <a:endParaRPr lang="en-US" dirty="0"/>
          </a:p>
        </p:txBody>
      </p:sp>
      <p:sp>
        <p:nvSpPr>
          <p:cNvPr id="6" name="Footer Placeholder 5"/>
          <p:cNvSpPr>
            <a:spLocks noGrp="1"/>
          </p:cNvSpPr>
          <p:nvPr>
            <p:ph type="ftr" sz="quarter" idx="11"/>
          </p:nvPr>
        </p:nvSpPr>
        <p:spPr/>
        <p:txBody>
          <a:bodyPr/>
          <a:lstStyle/>
          <a:p>
            <a:r>
              <a:rPr lang="en-US"/>
              <a:t>Sample Footer Text</a:t>
            </a:r>
            <a:endParaRPr lang="en-US" dirty="0"/>
          </a:p>
        </p:txBody>
      </p:sp>
      <p:sp>
        <p:nvSpPr>
          <p:cNvPr id="7" name="Slide Number Placeholder 6"/>
          <p:cNvSpPr>
            <a:spLocks noGrp="1"/>
          </p:cNvSpPr>
          <p:nvPr>
            <p:ph type="sldNum" sz="quarter" idx="12"/>
          </p:nvPr>
        </p:nvSpPr>
        <p:spPr/>
        <p:txBody>
          <a:bodyPr/>
          <a:lstStyle/>
          <a:p>
            <a:fld id="{F3450C42-9A0B-4425-92C2-70FCF7C45734}" type="slidenum">
              <a:rPr lang="en-US" smtClean="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89431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60E22DE3-3D1A-4D53-B9A6-6C7463B8C992}" type="datetime1">
              <a:rPr lang="en-US" smtClean="0"/>
              <a:t>6/14/23</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r>
              <a:rPr lang="en-US"/>
              <a:t>Sample Footer Text</a:t>
            </a:r>
            <a:endParaRPr lang="en-US" dirty="0"/>
          </a:p>
        </p:txBody>
      </p:sp>
      <p:sp>
        <p:nvSpPr>
          <p:cNvPr id="7" name="Slide Number Placeholder 6"/>
          <p:cNvSpPr>
            <a:spLocks noGrp="1"/>
          </p:cNvSpPr>
          <p:nvPr>
            <p:ph type="sldNum" sz="quarter" idx="12"/>
          </p:nvPr>
        </p:nvSpPr>
        <p:spPr/>
        <p:txBody>
          <a:bodyPr/>
          <a:lstStyle/>
          <a:p>
            <a:fld id="{F3450C42-9A0B-4425-92C2-70FCF7C45734}" type="slidenum">
              <a:rPr lang="en-US" smtClean="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96087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5ECD8B30-1B71-45A1-8314-D59C86F581E1}" type="datetime1">
              <a:rPr lang="en-US" smtClean="0"/>
              <a:pPr/>
              <a:t>6/14/23</a:t>
            </a:fld>
            <a:endParaRPr lang="en-US" b="1"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r>
              <a:rPr lang="en-US"/>
              <a:t>Sample Footer Text</a:t>
            </a:r>
            <a:endParaRPr lang="en-US" b="1"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F3450C42-9A0B-4425-92C2-70FCF7C45734}" type="slidenum">
              <a:rPr lang="en-US" smtClean="0"/>
              <a:pPr/>
              <a:t>‹#›</a:t>
            </a:fld>
            <a:endParaRPr lang="en-US" b="1"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1684289"/>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899" r:id="rId8"/>
    <p:sldLayoutId id="2147483900" r:id="rId9"/>
    <p:sldLayoutId id="2147483901" r:id="rId10"/>
    <p:sldLayoutId id="2147483902" r:id="rId11"/>
  </p:sldLayoutIdLst>
  <p:hf sldNum="0" hdr="0" ftr="0" dt="0"/>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jpg"/><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hyperlink" Target="https://pixabay.com/?utm_source=link-attribution&amp;utm_medium=referral&amp;utm_campaign=image&amp;utm_content=4007105" TargetMode="External"/><Relationship Id="rId4" Type="http://schemas.openxmlformats.org/officeDocument/2006/relationships/hyperlink" Target="https://pixabay.com/users/ferienwohnungen_de-2714367/?utm_source=link-attribution&amp;utm_medium=referral&amp;utm_campaign=image&amp;utm_content=4007105" TargetMode="External"/></Relationships>
</file>

<file path=ppt/slides/_rels/slide26.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38.jpeg"/><Relationship Id="rId7" Type="http://schemas.openxmlformats.org/officeDocument/2006/relationships/diagramColors" Target="../diagrams/colors5.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hyperlink" Target="https://doi.org/10.1629/uksg.582" TargetMode="External"/><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doi.org/10.23636/1347" TargetMode="External"/><Relationship Id="rId5" Type="http://schemas.openxmlformats.org/officeDocument/2006/relationships/hyperlink" Target="https://doi.org/10.34737/vv0z9" TargetMode="External"/><Relationship Id="rId4" Type="http://schemas.openxmlformats.org/officeDocument/2006/relationships/hyperlink" Target="https://doi.org/10.5281/zenodo.5767094"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D4B14-7E23-1DA5-EE75-B7C0F3ABF10C}"/>
              </a:ext>
            </a:extLst>
          </p:cNvPr>
          <p:cNvSpPr>
            <a:spLocks noGrp="1"/>
          </p:cNvSpPr>
          <p:nvPr>
            <p:ph type="title"/>
          </p:nvPr>
        </p:nvSpPr>
        <p:spPr>
          <a:xfrm>
            <a:off x="1454239" y="1990883"/>
            <a:ext cx="8643154" cy="1418445"/>
          </a:xfrm>
        </p:spPr>
        <p:txBody>
          <a:bodyPr>
            <a:noAutofit/>
          </a:bodyPr>
          <a:lstStyle/>
          <a:p>
            <a:r>
              <a:rPr lang="en-GB" sz="2800" b="1" i="0" u="none" strike="noStrike" cap="none" dirty="0">
                <a:solidFill>
                  <a:srgbClr val="274E13"/>
                </a:solidFill>
                <a:effectLst/>
                <a:latin typeface="Arial" panose="020B0604020202020204" pitchFamily="34" charset="0"/>
              </a:rPr>
              <a:t>Opening repositories to practice research: sharing the findings of the Practice </a:t>
            </a:r>
            <a:r>
              <a:rPr lang="en-GB" sz="2800" b="1" cap="none" dirty="0">
                <a:solidFill>
                  <a:srgbClr val="274E13"/>
                </a:solidFill>
                <a:latin typeface="Arial" panose="020B0604020202020204" pitchFamily="34" charset="0"/>
              </a:rPr>
              <a:t>R</a:t>
            </a:r>
            <a:r>
              <a:rPr lang="en-GB" sz="2800" b="1" i="0" u="none" strike="noStrike" cap="none" dirty="0">
                <a:solidFill>
                  <a:srgbClr val="274E13"/>
                </a:solidFill>
                <a:effectLst/>
                <a:latin typeface="Arial" panose="020B0604020202020204" pitchFamily="34" charset="0"/>
              </a:rPr>
              <a:t>esearch </a:t>
            </a:r>
            <a:r>
              <a:rPr lang="en-GB" sz="2800" b="1" cap="none" dirty="0">
                <a:solidFill>
                  <a:srgbClr val="274E13"/>
                </a:solidFill>
                <a:latin typeface="Arial" panose="020B0604020202020204" pitchFamily="34" charset="0"/>
              </a:rPr>
              <a:t>V</a:t>
            </a:r>
            <a:r>
              <a:rPr lang="en-GB" sz="2800" b="1" i="0" u="none" strike="noStrike" cap="none" dirty="0">
                <a:solidFill>
                  <a:srgbClr val="274E13"/>
                </a:solidFill>
                <a:effectLst/>
                <a:latin typeface="Arial" panose="020B0604020202020204" pitchFamily="34" charset="0"/>
              </a:rPr>
              <a:t>oices (PR VOICES) and Sustaining </a:t>
            </a:r>
            <a:r>
              <a:rPr lang="en-GB" sz="2800" b="1" cap="none" dirty="0">
                <a:solidFill>
                  <a:srgbClr val="274E13"/>
                </a:solidFill>
                <a:latin typeface="Arial" panose="020B0604020202020204" pitchFamily="34" charset="0"/>
              </a:rPr>
              <a:t>P</a:t>
            </a:r>
            <a:r>
              <a:rPr lang="en-GB" sz="2800" b="1" i="0" u="none" strike="noStrike" cap="none" dirty="0">
                <a:solidFill>
                  <a:srgbClr val="274E13"/>
                </a:solidFill>
                <a:effectLst/>
                <a:latin typeface="Arial" panose="020B0604020202020204" pitchFamily="34" charset="0"/>
              </a:rPr>
              <a:t>ractice </a:t>
            </a:r>
            <a:r>
              <a:rPr lang="en-GB" sz="2800" b="1" cap="none" dirty="0">
                <a:solidFill>
                  <a:srgbClr val="274E13"/>
                </a:solidFill>
                <a:latin typeface="Arial" panose="020B0604020202020204" pitchFamily="34" charset="0"/>
              </a:rPr>
              <a:t>A</a:t>
            </a:r>
            <a:r>
              <a:rPr lang="en-GB" sz="2800" b="1" i="0" u="none" strike="noStrike" cap="none" dirty="0">
                <a:solidFill>
                  <a:srgbClr val="274E13"/>
                </a:solidFill>
                <a:effectLst/>
                <a:latin typeface="Arial" panose="020B0604020202020204" pitchFamily="34" charset="0"/>
              </a:rPr>
              <a:t>ssets for Research, Knowledge, Learning and Education (SPARKLE) projects</a:t>
            </a:r>
            <a:endParaRPr lang="en-US" sz="2800" cap="none" dirty="0"/>
          </a:p>
        </p:txBody>
      </p:sp>
      <p:sp>
        <p:nvSpPr>
          <p:cNvPr id="3" name="Text Placeholder 2">
            <a:extLst>
              <a:ext uri="{FF2B5EF4-FFF2-40B4-BE49-F238E27FC236}">
                <a16:creationId xmlns:a16="http://schemas.microsoft.com/office/drawing/2014/main" id="{D8D88FFE-935B-2081-122F-0254E5B3716D}"/>
              </a:ext>
            </a:extLst>
          </p:cNvPr>
          <p:cNvSpPr>
            <a:spLocks noGrp="1"/>
          </p:cNvSpPr>
          <p:nvPr>
            <p:ph type="body" idx="1"/>
          </p:nvPr>
        </p:nvSpPr>
        <p:spPr>
          <a:xfrm>
            <a:off x="1454238" y="3806195"/>
            <a:ext cx="8993905" cy="1230500"/>
          </a:xfrm>
        </p:spPr>
        <p:txBody>
          <a:bodyPr>
            <a:normAutofit fontScale="47500" lnSpcReduction="20000"/>
          </a:bodyPr>
          <a:lstStyle/>
          <a:p>
            <a:pPr marL="12700" marR="12700" algn="l" rtl="0">
              <a:spcBef>
                <a:spcPts val="0"/>
              </a:spcBef>
              <a:spcAft>
                <a:spcPts val="100"/>
              </a:spcAft>
            </a:pPr>
            <a:r>
              <a:rPr lang="en-GB" sz="3800" b="1" i="0" u="sng" strike="noStrike" dirty="0">
                <a:solidFill>
                  <a:srgbClr val="000000"/>
                </a:solidFill>
                <a:effectLst/>
              </a:rPr>
              <a:t>Jenny Evans</a:t>
            </a:r>
            <a:r>
              <a:rPr lang="en-GB" sz="3800" b="1" i="0" u="none" strike="noStrike" baseline="30000" dirty="0">
                <a:solidFill>
                  <a:srgbClr val="000000"/>
                </a:solidFill>
                <a:effectLst/>
              </a:rPr>
              <a:t>1</a:t>
            </a:r>
            <a:r>
              <a:rPr lang="en-GB" sz="3800" b="1" i="0" u="none" strike="noStrike" dirty="0">
                <a:solidFill>
                  <a:srgbClr val="000000"/>
                </a:solidFill>
                <a:effectLst/>
              </a:rPr>
              <a:t>, </a:t>
            </a:r>
            <a:r>
              <a:rPr lang="en-GB" sz="3800" b="1" i="0" u="sng" strike="noStrike" dirty="0">
                <a:solidFill>
                  <a:srgbClr val="000000"/>
                </a:solidFill>
                <a:effectLst/>
              </a:rPr>
              <a:t>Claire Knowles</a:t>
            </a:r>
            <a:r>
              <a:rPr lang="en-GB" sz="3800" b="1" i="0" u="none" strike="noStrike" baseline="30000" dirty="0">
                <a:solidFill>
                  <a:srgbClr val="000000"/>
                </a:solidFill>
                <a:effectLst/>
              </a:rPr>
              <a:t>2</a:t>
            </a:r>
            <a:r>
              <a:rPr lang="en-GB" sz="3800" b="1" i="0" u="none" strike="noStrike" dirty="0">
                <a:solidFill>
                  <a:srgbClr val="000000"/>
                </a:solidFill>
                <a:effectLst/>
              </a:rPr>
              <a:t>, Rachael Kotarski</a:t>
            </a:r>
            <a:r>
              <a:rPr lang="en-GB" sz="3800" b="1" i="0" u="none" strike="noStrike" baseline="30000" dirty="0">
                <a:solidFill>
                  <a:srgbClr val="000000"/>
                </a:solidFill>
                <a:effectLst/>
              </a:rPr>
              <a:t>3</a:t>
            </a:r>
            <a:r>
              <a:rPr lang="en-GB" sz="3800" b="1" i="0" u="none" strike="noStrike" dirty="0">
                <a:solidFill>
                  <a:srgbClr val="000000"/>
                </a:solidFill>
                <a:effectLst/>
              </a:rPr>
              <a:t>, </a:t>
            </a:r>
            <a:r>
              <a:rPr lang="en-GB" sz="3800" b="1" i="0" u="sng" strike="noStrike" dirty="0">
                <a:solidFill>
                  <a:srgbClr val="000000"/>
                </a:solidFill>
                <a:effectLst/>
              </a:rPr>
              <a:t>Adam Vials Moore</a:t>
            </a:r>
            <a:r>
              <a:rPr lang="en-GB" sz="3800" b="1" i="0" u="none" strike="noStrike" baseline="30000" dirty="0">
                <a:solidFill>
                  <a:srgbClr val="000000"/>
                </a:solidFill>
                <a:effectLst/>
              </a:rPr>
              <a:t>4</a:t>
            </a:r>
            <a:r>
              <a:rPr lang="en-GB" sz="3800" b="1" i="0" u="none" strike="noStrike" dirty="0">
                <a:solidFill>
                  <a:srgbClr val="000000"/>
                </a:solidFill>
                <a:effectLst/>
              </a:rPr>
              <a:t>, Alan Stone</a:t>
            </a:r>
            <a:r>
              <a:rPr lang="en-GB" sz="3800" b="1" i="0" u="none" strike="noStrike" baseline="30000" dirty="0">
                <a:solidFill>
                  <a:srgbClr val="000000"/>
                </a:solidFill>
                <a:effectLst/>
              </a:rPr>
              <a:t>5</a:t>
            </a:r>
            <a:endParaRPr lang="en-GB" sz="3800" b="0" i="0" u="none" strike="noStrike" dirty="0">
              <a:solidFill>
                <a:srgbClr val="000000"/>
              </a:solidFill>
              <a:effectLst/>
            </a:endParaRPr>
          </a:p>
          <a:p>
            <a:pPr marL="12700" marR="12700" algn="l" rtl="0">
              <a:spcBef>
                <a:spcPts val="0"/>
              </a:spcBef>
              <a:spcAft>
                <a:spcPts val="100"/>
              </a:spcAft>
            </a:pPr>
            <a:r>
              <a:rPr lang="en-GB" sz="3800" b="0" i="0" u="none" strike="noStrike" dirty="0">
                <a:solidFill>
                  <a:srgbClr val="000000"/>
                </a:solidFill>
                <a:effectLst/>
              </a:rPr>
              <a:t>1: University of Westminster, United Kingdom; 2: University of Leeds, United Kingdom; 3: British Library, United Kingdom; 4: Jisc, United Kingdom; 5: </a:t>
            </a:r>
            <a:r>
              <a:rPr lang="en-GB" sz="3800" b="0" i="0" u="none" strike="noStrike" dirty="0" err="1">
                <a:solidFill>
                  <a:srgbClr val="000000"/>
                </a:solidFill>
                <a:effectLst/>
              </a:rPr>
              <a:t>Cayuse</a:t>
            </a:r>
            <a:r>
              <a:rPr lang="en-GB" sz="3800" b="0" i="0" u="none" strike="noStrike" dirty="0">
                <a:solidFill>
                  <a:srgbClr val="000000"/>
                </a:solidFill>
                <a:effectLst/>
              </a:rPr>
              <a:t>, United Kingdom</a:t>
            </a:r>
          </a:p>
        </p:txBody>
      </p:sp>
    </p:spTree>
    <p:extLst>
      <p:ext uri="{BB962C8B-B14F-4D97-AF65-F5344CB8AC3E}">
        <p14:creationId xmlns:p14="http://schemas.microsoft.com/office/powerpoint/2010/main" val="15660206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E2B69-87D4-47DC-E0DA-7F7EE3A9109B}"/>
              </a:ext>
            </a:extLst>
          </p:cNvPr>
          <p:cNvSpPr>
            <a:spLocks noGrp="1"/>
          </p:cNvSpPr>
          <p:nvPr>
            <p:ph type="title"/>
          </p:nvPr>
        </p:nvSpPr>
        <p:spPr/>
        <p:txBody>
          <a:bodyPr/>
          <a:lstStyle/>
          <a:p>
            <a:r>
              <a:rPr lang="en-US" dirty="0"/>
              <a:t>PR Voices workstream 2: metadata and </a:t>
            </a:r>
            <a:r>
              <a:rPr lang="en-US"/>
              <a:t>persistent identifiers (open standards)</a:t>
            </a:r>
            <a:endParaRPr lang="en-US" dirty="0"/>
          </a:p>
        </p:txBody>
      </p:sp>
      <p:sp>
        <p:nvSpPr>
          <p:cNvPr id="3" name="Content Placeholder 2">
            <a:extLst>
              <a:ext uri="{FF2B5EF4-FFF2-40B4-BE49-F238E27FC236}">
                <a16:creationId xmlns:a16="http://schemas.microsoft.com/office/drawing/2014/main" id="{B4A86F13-80F0-176A-8C24-3CF60F9663EE}"/>
              </a:ext>
            </a:extLst>
          </p:cNvPr>
          <p:cNvSpPr>
            <a:spLocks noGrp="1"/>
          </p:cNvSpPr>
          <p:nvPr>
            <p:ph idx="1"/>
          </p:nvPr>
        </p:nvSpPr>
        <p:spPr/>
        <p:txBody>
          <a:bodyPr/>
          <a:lstStyle/>
          <a:p>
            <a:pPr>
              <a:buFont typeface="Wingdings" pitchFamily="2" charset="2"/>
              <a:buChar char="Ø"/>
            </a:pPr>
            <a:r>
              <a:rPr lang="en-GB" sz="2000" cap="none" dirty="0"/>
              <a:t>W</a:t>
            </a:r>
            <a:r>
              <a:rPr lang="en-GB" sz="2000" cap="none" dirty="0">
                <a:effectLst/>
              </a:rPr>
              <a:t>ork with existing open standards (rather than creating new ones)</a:t>
            </a:r>
            <a:br>
              <a:rPr lang="en-GB" cap="none" dirty="0">
                <a:effectLst/>
              </a:rPr>
            </a:br>
            <a:r>
              <a:rPr lang="en-GB" cap="none" dirty="0">
                <a:effectLst/>
              </a:rPr>
              <a:t>Prioritised </a:t>
            </a:r>
            <a:r>
              <a:rPr lang="en-GB" cap="none" dirty="0" err="1">
                <a:effectLst/>
              </a:rPr>
              <a:t>DataCite</a:t>
            </a:r>
            <a:r>
              <a:rPr lang="en-GB" cap="none" dirty="0">
                <a:effectLst/>
              </a:rPr>
              <a:t>, Research Activity Identifier (</a:t>
            </a:r>
            <a:r>
              <a:rPr lang="en-GB" cap="none" dirty="0" err="1">
                <a:effectLst/>
              </a:rPr>
              <a:t>RAiD</a:t>
            </a:r>
            <a:r>
              <a:rPr lang="en-GB" cap="none" dirty="0">
                <a:effectLst/>
              </a:rPr>
              <a:t>) and the Contributor Roles Taxonomy (</a:t>
            </a:r>
            <a:r>
              <a:rPr lang="en-GB" cap="none" dirty="0" err="1">
                <a:effectLst/>
              </a:rPr>
              <a:t>CRediT</a:t>
            </a:r>
            <a:r>
              <a:rPr lang="en-GB" cap="none" dirty="0">
                <a:effectLst/>
              </a:rPr>
              <a:t>)</a:t>
            </a:r>
          </a:p>
          <a:p>
            <a:pPr>
              <a:buFont typeface="Wingdings" pitchFamily="2" charset="2"/>
              <a:buChar char="Ø"/>
            </a:pPr>
            <a:r>
              <a:rPr lang="en-GB" dirty="0"/>
              <a:t>Held a workshop which included a presentation from a practice researcher and from representatives of each community</a:t>
            </a:r>
          </a:p>
          <a:p>
            <a:pPr>
              <a:buFont typeface="Wingdings" pitchFamily="2" charset="2"/>
              <a:buChar char="Ø"/>
            </a:pPr>
            <a:r>
              <a:rPr lang="en-GB" dirty="0"/>
              <a:t>Identified where further work needed doing</a:t>
            </a:r>
          </a:p>
          <a:p>
            <a:pPr marL="0" indent="0">
              <a:buNone/>
            </a:pPr>
            <a:endParaRPr lang="en-GB" dirty="0"/>
          </a:p>
          <a:p>
            <a:pPr marL="0" indent="0">
              <a:buNone/>
            </a:pPr>
            <a:endParaRPr lang="en-US" dirty="0"/>
          </a:p>
        </p:txBody>
      </p:sp>
    </p:spTree>
    <p:extLst>
      <p:ext uri="{BB962C8B-B14F-4D97-AF65-F5344CB8AC3E}">
        <p14:creationId xmlns:p14="http://schemas.microsoft.com/office/powerpoint/2010/main" val="29900534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0E10E-3753-DEAE-34D4-ECCD7B2C33C3}"/>
              </a:ext>
            </a:extLst>
          </p:cNvPr>
          <p:cNvSpPr>
            <a:spLocks noGrp="1"/>
          </p:cNvSpPr>
          <p:nvPr>
            <p:ph type="title"/>
          </p:nvPr>
        </p:nvSpPr>
        <p:spPr/>
        <p:txBody>
          <a:bodyPr/>
          <a:lstStyle/>
          <a:p>
            <a:r>
              <a:rPr lang="en-US" dirty="0"/>
              <a:t>PR Voices workstream 3: building the intersectional community of practice</a:t>
            </a:r>
          </a:p>
        </p:txBody>
      </p:sp>
      <p:pic>
        <p:nvPicPr>
          <p:cNvPr id="4" name="Picture 3" descr="Network diagram of different communities with an interest in practice research. This includes different roles (e.g. librarians, archivists), existing organisations (e.g. ARMA, UK Reproducibility Network) and groups such as repository software communities.">
            <a:extLst>
              <a:ext uri="{FF2B5EF4-FFF2-40B4-BE49-F238E27FC236}">
                <a16:creationId xmlns:a16="http://schemas.microsoft.com/office/drawing/2014/main" id="{254FEAF5-4E65-B1C6-1739-A0B793C8F403}"/>
              </a:ext>
            </a:extLst>
          </p:cNvPr>
          <p:cNvPicPr>
            <a:picLocks noChangeAspect="1"/>
          </p:cNvPicPr>
          <p:nvPr/>
        </p:nvPicPr>
        <p:blipFill>
          <a:blip r:embed="rId2"/>
          <a:stretch>
            <a:fillRect/>
          </a:stretch>
        </p:blipFill>
        <p:spPr>
          <a:xfrm>
            <a:off x="1451579" y="1711807"/>
            <a:ext cx="9329612" cy="4506907"/>
          </a:xfrm>
          <a:prstGeom prst="rect">
            <a:avLst/>
          </a:prstGeom>
        </p:spPr>
      </p:pic>
    </p:spTree>
    <p:extLst>
      <p:ext uri="{BB962C8B-B14F-4D97-AF65-F5344CB8AC3E}">
        <p14:creationId xmlns:p14="http://schemas.microsoft.com/office/powerpoint/2010/main" val="1996630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917E9-D6D2-1C25-1507-2BBA1622940D}"/>
              </a:ext>
            </a:extLst>
          </p:cNvPr>
          <p:cNvSpPr>
            <a:spLocks noGrp="1"/>
          </p:cNvSpPr>
          <p:nvPr>
            <p:ph type="title"/>
          </p:nvPr>
        </p:nvSpPr>
        <p:spPr/>
        <p:txBody>
          <a:bodyPr/>
          <a:lstStyle/>
          <a:p>
            <a:r>
              <a:rPr lang="en-US" dirty="0"/>
              <a:t>SPARKLE PROJECT TEAM</a:t>
            </a:r>
          </a:p>
        </p:txBody>
      </p:sp>
      <p:sp>
        <p:nvSpPr>
          <p:cNvPr id="3" name="Content Placeholder 2">
            <a:extLst>
              <a:ext uri="{FF2B5EF4-FFF2-40B4-BE49-F238E27FC236}">
                <a16:creationId xmlns:a16="http://schemas.microsoft.com/office/drawing/2014/main" id="{B7BF6D42-0478-771C-3F48-101240ED6CA0}"/>
              </a:ext>
            </a:extLst>
          </p:cNvPr>
          <p:cNvSpPr>
            <a:spLocks noGrp="1"/>
          </p:cNvSpPr>
          <p:nvPr>
            <p:ph idx="1"/>
          </p:nvPr>
        </p:nvSpPr>
        <p:spPr>
          <a:xfrm>
            <a:off x="1451578" y="2015732"/>
            <a:ext cx="9918787" cy="3756915"/>
          </a:xfrm>
        </p:spPr>
        <p:txBody>
          <a:bodyPr>
            <a:normAutofit/>
          </a:bodyPr>
          <a:lstStyle/>
          <a:p>
            <a:pPr marL="0" indent="0">
              <a:buNone/>
            </a:pPr>
            <a:r>
              <a:rPr lang="en-US" sz="1600" dirty="0">
                <a:latin typeface="Helvetica Neue" panose="02000503000000020004" pitchFamily="2" charset="0"/>
                <a:ea typeface="Helvetica Neue" panose="02000503000000020004" pitchFamily="2" charset="0"/>
                <a:cs typeface="Helvetica Neue" panose="02000503000000020004" pitchFamily="2" charset="0"/>
              </a:rPr>
              <a:t>Tom Jackson, </a:t>
            </a:r>
            <a:r>
              <a:rPr lang="en-GB" sz="1600" b="0" i="0" dirty="0">
                <a:effectLst/>
                <a:latin typeface="Helvetica Neue" panose="02000503000000020004" pitchFamily="2" charset="0"/>
                <a:ea typeface="Helvetica Neue" panose="02000503000000020004" pitchFamily="2" charset="0"/>
                <a:cs typeface="Helvetica Neue" panose="02000503000000020004" pitchFamily="2" charset="0"/>
              </a:rPr>
              <a:t>Lecturer in Digital Media, </a:t>
            </a:r>
            <a:r>
              <a:rPr lang="en-US" sz="1600" dirty="0">
                <a:latin typeface="Helvetica Neue" panose="02000503000000020004" pitchFamily="2" charset="0"/>
                <a:ea typeface="Helvetica Neue" panose="02000503000000020004" pitchFamily="2" charset="0"/>
                <a:cs typeface="Helvetica Neue" panose="02000503000000020004" pitchFamily="2" charset="0"/>
              </a:rPr>
              <a:t>University of Leeds (PI)</a:t>
            </a:r>
          </a:p>
          <a:p>
            <a:pPr marL="0" indent="0">
              <a:buNone/>
            </a:pPr>
            <a:r>
              <a:rPr lang="en-US" sz="1600" dirty="0">
                <a:latin typeface="Helvetica Neue" panose="02000503000000020004" pitchFamily="2" charset="0"/>
                <a:ea typeface="Helvetica Neue" panose="02000503000000020004" pitchFamily="2" charset="0"/>
                <a:cs typeface="Helvetica Neue" panose="02000503000000020004" pitchFamily="2" charset="0"/>
              </a:rPr>
              <a:t>Scott McLaughlin, </a:t>
            </a:r>
            <a:r>
              <a:rPr lang="en-GB" sz="1600" b="0" i="0" dirty="0">
                <a:effectLst/>
                <a:latin typeface="Helvetica Neue" panose="02000503000000020004" pitchFamily="2" charset="0"/>
                <a:ea typeface="Helvetica Neue" panose="02000503000000020004" pitchFamily="2" charset="0"/>
                <a:cs typeface="Helvetica Neue" panose="02000503000000020004" pitchFamily="2" charset="0"/>
              </a:rPr>
              <a:t>Associate Professor in Composition and Music Technology, </a:t>
            </a:r>
            <a:r>
              <a:rPr lang="en-US" sz="1600" dirty="0">
                <a:latin typeface="Helvetica Neue" panose="02000503000000020004" pitchFamily="2" charset="0"/>
                <a:ea typeface="Helvetica Neue" panose="02000503000000020004" pitchFamily="2" charset="0"/>
                <a:cs typeface="Helvetica Neue" panose="02000503000000020004" pitchFamily="2" charset="0"/>
              </a:rPr>
              <a:t>University of Leeds (Co-I)</a:t>
            </a:r>
          </a:p>
          <a:p>
            <a:pPr marL="0" indent="0">
              <a:buNone/>
            </a:pPr>
            <a:r>
              <a:rPr lang="en-US" sz="1600" dirty="0">
                <a:latin typeface="Helvetica Neue" panose="02000503000000020004" pitchFamily="2" charset="0"/>
                <a:ea typeface="Helvetica Neue" panose="02000503000000020004" pitchFamily="2" charset="0"/>
                <a:cs typeface="Helvetica Neue" panose="02000503000000020004" pitchFamily="2" charset="0"/>
              </a:rPr>
              <a:t>Rachael </a:t>
            </a:r>
            <a:r>
              <a:rPr lang="en-US" sz="1600" dirty="0" err="1">
                <a:latin typeface="Helvetica Neue" panose="02000503000000020004" pitchFamily="2" charset="0"/>
                <a:ea typeface="Helvetica Neue" panose="02000503000000020004" pitchFamily="2" charset="0"/>
                <a:cs typeface="Helvetica Neue" panose="02000503000000020004" pitchFamily="2" charset="0"/>
              </a:rPr>
              <a:t>Kotarski</a:t>
            </a:r>
            <a:r>
              <a:rPr lang="en-US" sz="1600" dirty="0">
                <a:latin typeface="Helvetica Neue" panose="02000503000000020004" pitchFamily="2" charset="0"/>
                <a:ea typeface="Helvetica Neue" panose="02000503000000020004" pitchFamily="2" charset="0"/>
                <a:cs typeface="Helvetica Neue" panose="02000503000000020004" pitchFamily="2" charset="0"/>
              </a:rPr>
              <a:t>, Head of Research Infrastructure Services, British Library (Co-I)</a:t>
            </a:r>
          </a:p>
          <a:p>
            <a:pPr marL="0" indent="0">
              <a:buNone/>
            </a:pPr>
            <a:r>
              <a:rPr lang="en-US" sz="1600" dirty="0">
                <a:latin typeface="Helvetica Neue" panose="02000503000000020004" pitchFamily="2" charset="0"/>
                <a:ea typeface="Helvetica Neue" panose="02000503000000020004" pitchFamily="2" charset="0"/>
                <a:cs typeface="Helvetica Neue" panose="02000503000000020004" pitchFamily="2" charset="0"/>
              </a:rPr>
              <a:t>Claire Knowles,  Associate Library Director: Research and Digital Futures, University of Leeds (Co-I)</a:t>
            </a:r>
          </a:p>
          <a:p>
            <a:pPr marL="0" indent="0">
              <a:buNone/>
            </a:pPr>
            <a:r>
              <a:rPr lang="en-US" sz="1600" dirty="0">
                <a:latin typeface="Helvetica Neue" panose="02000503000000020004" pitchFamily="2" charset="0"/>
                <a:ea typeface="Helvetica Neue" panose="02000503000000020004" pitchFamily="2" charset="0"/>
                <a:cs typeface="Helvetica Neue" panose="02000503000000020004" pitchFamily="2" charset="0"/>
              </a:rPr>
              <a:t>Alex De Little, Post Doctoral Research Associate, University of Leeds  </a:t>
            </a:r>
          </a:p>
          <a:p>
            <a:pPr marL="0" indent="0">
              <a:buNone/>
            </a:pPr>
            <a:r>
              <a:rPr lang="en-US" sz="1600" dirty="0">
                <a:latin typeface="Helvetica Neue" panose="02000503000000020004" pitchFamily="2" charset="0"/>
                <a:ea typeface="Helvetica Neue" panose="02000503000000020004" pitchFamily="2" charset="0"/>
                <a:cs typeface="Helvetica Neue" panose="02000503000000020004" pitchFamily="2" charset="0"/>
              </a:rPr>
              <a:t>Matthew Warren, Post Doctoral Research Associate, University of Leeds  </a:t>
            </a:r>
          </a:p>
          <a:p>
            <a:pPr marL="0" indent="0">
              <a:buNone/>
            </a:pPr>
            <a:r>
              <a:rPr lang="en-US" sz="1600" dirty="0">
                <a:latin typeface="Helvetica Neue" panose="02000503000000020004" pitchFamily="2" charset="0"/>
                <a:ea typeface="Helvetica Neue" panose="02000503000000020004" pitchFamily="2" charset="0"/>
                <a:cs typeface="Helvetica Neue" panose="02000503000000020004" pitchFamily="2" charset="0"/>
              </a:rPr>
              <a:t>Andrew Horne, Project Manager, Edina</a:t>
            </a:r>
          </a:p>
          <a:p>
            <a:pPr marL="0" indent="0">
              <a:buNone/>
            </a:pPr>
            <a:endParaRPr lang="en-US" sz="1900" dirty="0"/>
          </a:p>
          <a:p>
            <a:endParaRPr lang="en-US" dirty="0"/>
          </a:p>
        </p:txBody>
      </p:sp>
    </p:spTree>
    <p:extLst>
      <p:ext uri="{BB962C8B-B14F-4D97-AF65-F5344CB8AC3E}">
        <p14:creationId xmlns:p14="http://schemas.microsoft.com/office/powerpoint/2010/main" val="7884271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3FC85-61EC-2DFF-1B23-D1F9461E00F1}"/>
              </a:ext>
            </a:extLst>
          </p:cNvPr>
          <p:cNvSpPr>
            <a:spLocks noGrp="1"/>
          </p:cNvSpPr>
          <p:nvPr>
            <p:ph type="title"/>
          </p:nvPr>
        </p:nvSpPr>
        <p:spPr/>
        <p:txBody>
          <a:bodyPr/>
          <a:lstStyle/>
          <a:p>
            <a:r>
              <a:rPr lang="en-GB" sz="3200" b="1" i="0" u="none" strike="noStrike" cap="none" dirty="0">
                <a:solidFill>
                  <a:srgbClr val="274E13"/>
                </a:solidFill>
                <a:effectLst/>
                <a:latin typeface="Arial" panose="020B0604020202020204" pitchFamily="34" charset="0"/>
              </a:rPr>
              <a:t>SPARKLE</a:t>
            </a:r>
            <a:r>
              <a:rPr lang="en-GB" b="1" cap="none" dirty="0">
                <a:solidFill>
                  <a:srgbClr val="274E13"/>
                </a:solidFill>
                <a:latin typeface="Arial" panose="020B0604020202020204" pitchFamily="34" charset="0"/>
              </a:rPr>
              <a:t> – Our Focus</a:t>
            </a:r>
            <a:endParaRPr lang="en-US" dirty="0"/>
          </a:p>
        </p:txBody>
      </p:sp>
      <p:sp>
        <p:nvSpPr>
          <p:cNvPr id="3" name="Content Placeholder 2">
            <a:extLst>
              <a:ext uri="{FF2B5EF4-FFF2-40B4-BE49-F238E27FC236}">
                <a16:creationId xmlns:a16="http://schemas.microsoft.com/office/drawing/2014/main" id="{83DDA080-07B7-C344-658F-2860A9368D02}"/>
              </a:ext>
            </a:extLst>
          </p:cNvPr>
          <p:cNvSpPr>
            <a:spLocks noGrp="1"/>
          </p:cNvSpPr>
          <p:nvPr>
            <p:ph idx="1"/>
          </p:nvPr>
        </p:nvSpPr>
        <p:spPr/>
        <p:txBody>
          <a:bodyPr/>
          <a:lstStyle/>
          <a:p>
            <a:pPr marL="342900" lvl="0" indent="-342900">
              <a:lnSpc>
                <a:spcPct val="107000"/>
              </a:lnSpc>
              <a:buFont typeface="Symbol" pitchFamily="2" charset="2"/>
              <a:buChar char=""/>
            </a:pPr>
            <a:r>
              <a:rPr lang="en-GB" sz="1800" dirty="0">
                <a:effectLst/>
                <a:latin typeface="Arial Nova" panose="020B0504020202020204" pitchFamily="34" charset="0"/>
                <a:ea typeface="Arial Nova" panose="020B0504020202020204" pitchFamily="34" charset="0"/>
                <a:cs typeface="Arial Nova" panose="020B0504020202020204" pitchFamily="34" charset="0"/>
              </a:rPr>
              <a:t>Establish a greater understanding of practice research community needs for a data infrastructure. </a:t>
            </a:r>
          </a:p>
          <a:p>
            <a:pPr marL="342900" lvl="0" indent="-342900">
              <a:lnSpc>
                <a:spcPct val="107000"/>
              </a:lnSpc>
              <a:buFont typeface="Symbol" pitchFamily="2" charset="2"/>
              <a:buChar char=""/>
            </a:pPr>
            <a:r>
              <a:rPr lang="en-GB" sz="1800" dirty="0">
                <a:effectLst/>
                <a:latin typeface="Arial Nova" panose="020B0504020202020204" pitchFamily="34" charset="0"/>
                <a:ea typeface="Arial Nova" panose="020B0504020202020204" pitchFamily="34" charset="0"/>
                <a:cs typeface="Arial Nova" panose="020B0504020202020204" pitchFamily="34" charset="0"/>
              </a:rPr>
              <a:t>Build a blueprint for development of a national practice research infrastructure backed by the practice research community. </a:t>
            </a:r>
          </a:p>
          <a:p>
            <a:pPr marL="342900" lvl="0" indent="-342900">
              <a:lnSpc>
                <a:spcPct val="107000"/>
              </a:lnSpc>
              <a:buFont typeface="Symbol" pitchFamily="2" charset="2"/>
              <a:buChar char=""/>
            </a:pPr>
            <a:r>
              <a:rPr lang="en-GB" sz="1800" dirty="0">
                <a:effectLst/>
                <a:latin typeface="Arial Nova" panose="020B0504020202020204" pitchFamily="34" charset="0"/>
                <a:ea typeface="Arial Nova" panose="020B0504020202020204" pitchFamily="34" charset="0"/>
                <a:cs typeface="Arial Nova" panose="020B0504020202020204" pitchFamily="34" charset="0"/>
              </a:rPr>
              <a:t>Establish a deeper recognition of the skills gap in practice research, for both practice-researchers and repository managers, and a plan to overcome these gaps. </a:t>
            </a:r>
          </a:p>
          <a:p>
            <a:pPr marL="342900" lvl="0" indent="-342900">
              <a:lnSpc>
                <a:spcPct val="107000"/>
              </a:lnSpc>
              <a:buFont typeface="Symbol" pitchFamily="2" charset="2"/>
              <a:buChar char=""/>
            </a:pPr>
            <a:r>
              <a:rPr lang="en-GB" sz="1800" dirty="0">
                <a:effectLst/>
                <a:latin typeface="Arial Nova" panose="020B0504020202020204" pitchFamily="34" charset="0"/>
                <a:ea typeface="Arial Nova" panose="020B0504020202020204" pitchFamily="34" charset="0"/>
                <a:cs typeface="Arial Nova" panose="020B0504020202020204" pitchFamily="34" charset="0"/>
              </a:rPr>
              <a:t>Strengthen the practice research community.</a:t>
            </a:r>
          </a:p>
          <a:p>
            <a:pPr marL="342900" lvl="0" indent="-342900">
              <a:lnSpc>
                <a:spcPct val="107000"/>
              </a:lnSpc>
              <a:spcAft>
                <a:spcPts val="800"/>
              </a:spcAft>
              <a:buFont typeface="Symbol" pitchFamily="2" charset="2"/>
              <a:buChar char=""/>
            </a:pPr>
            <a:r>
              <a:rPr lang="en-GB" sz="1800" dirty="0">
                <a:effectLst/>
                <a:latin typeface="Arial Nova" panose="020B0504020202020204" pitchFamily="34" charset="0"/>
                <a:ea typeface="Arial Nova" panose="020B0504020202020204" pitchFamily="34" charset="0"/>
                <a:cs typeface="Arial Nova" panose="020B0504020202020204" pitchFamily="34" charset="0"/>
              </a:rPr>
              <a:t>Highlight the importance of practice research beyond research assessment (REF). </a:t>
            </a:r>
          </a:p>
        </p:txBody>
      </p:sp>
    </p:spTree>
    <p:extLst>
      <p:ext uri="{BB962C8B-B14F-4D97-AF65-F5344CB8AC3E}">
        <p14:creationId xmlns:p14="http://schemas.microsoft.com/office/powerpoint/2010/main" val="28826206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3FC85-61EC-2DFF-1B23-D1F9461E00F1}"/>
              </a:ext>
            </a:extLst>
          </p:cNvPr>
          <p:cNvSpPr>
            <a:spLocks noGrp="1"/>
          </p:cNvSpPr>
          <p:nvPr>
            <p:ph type="title"/>
          </p:nvPr>
        </p:nvSpPr>
        <p:spPr/>
        <p:txBody>
          <a:bodyPr/>
          <a:lstStyle/>
          <a:p>
            <a:r>
              <a:rPr lang="en-GB" sz="3200" b="1" i="0" u="none" strike="noStrike" cap="none" dirty="0">
                <a:solidFill>
                  <a:srgbClr val="274E13"/>
                </a:solidFill>
                <a:effectLst/>
                <a:latin typeface="Arial" panose="020B0604020202020204" pitchFamily="34" charset="0"/>
              </a:rPr>
              <a:t>SPARKLE</a:t>
            </a:r>
            <a:r>
              <a:rPr lang="en-GB" b="1" cap="none" dirty="0">
                <a:solidFill>
                  <a:srgbClr val="274E13"/>
                </a:solidFill>
                <a:latin typeface="Arial" panose="020B0604020202020204" pitchFamily="34" charset="0"/>
              </a:rPr>
              <a:t> – Our Approach</a:t>
            </a:r>
            <a:br>
              <a:rPr lang="en-US" b="1" dirty="0"/>
            </a:br>
            <a:endParaRPr lang="en-US" dirty="0"/>
          </a:p>
        </p:txBody>
      </p:sp>
      <p:sp>
        <p:nvSpPr>
          <p:cNvPr id="3" name="Content Placeholder 2">
            <a:extLst>
              <a:ext uri="{FF2B5EF4-FFF2-40B4-BE49-F238E27FC236}">
                <a16:creationId xmlns:a16="http://schemas.microsoft.com/office/drawing/2014/main" id="{83DDA080-07B7-C344-658F-2860A9368D02}"/>
              </a:ext>
            </a:extLst>
          </p:cNvPr>
          <p:cNvSpPr>
            <a:spLocks noGrp="1"/>
          </p:cNvSpPr>
          <p:nvPr>
            <p:ph idx="1"/>
          </p:nvPr>
        </p:nvSpPr>
        <p:spPr/>
        <p:txBody>
          <a:bodyPr/>
          <a:lstStyle/>
          <a:p>
            <a:pPr>
              <a:buFontTx/>
              <a:buChar char="-"/>
            </a:pPr>
            <a:r>
              <a:rPr lang="en-US" dirty="0"/>
              <a:t>Collaborative, in partnership with the PR community</a:t>
            </a:r>
          </a:p>
          <a:p>
            <a:pPr>
              <a:buFontTx/>
              <a:buChar char="-"/>
            </a:pPr>
            <a:r>
              <a:rPr lang="en-US" dirty="0"/>
              <a:t>Civic, in partnership with </a:t>
            </a:r>
            <a:r>
              <a:rPr lang="en-US" dirty="0" err="1"/>
              <a:t>PRVoices</a:t>
            </a:r>
            <a:endParaRPr lang="en-US" dirty="0"/>
          </a:p>
          <a:p>
            <a:pPr>
              <a:buFontTx/>
              <a:buChar char="-"/>
            </a:pPr>
            <a:r>
              <a:rPr lang="en-US" dirty="0"/>
              <a:t>Identified 9 stakeholder categories</a:t>
            </a:r>
          </a:p>
          <a:p>
            <a:pPr>
              <a:buFontTx/>
              <a:buChar char="-"/>
            </a:pPr>
            <a:r>
              <a:rPr lang="en-US" dirty="0"/>
              <a:t>Post Doctoral Research Associates undertook 32 interviews</a:t>
            </a:r>
          </a:p>
          <a:p>
            <a:pPr>
              <a:buFontTx/>
              <a:buChar char="-"/>
            </a:pPr>
            <a:r>
              <a:rPr lang="en-US" dirty="0"/>
              <a:t>Interview findings were validated at a face-to-face workshop</a:t>
            </a:r>
          </a:p>
          <a:p>
            <a:pPr>
              <a:buFontTx/>
              <a:buChar char="-"/>
            </a:pPr>
            <a:r>
              <a:rPr lang="en-US" dirty="0"/>
              <a:t>Technical partners (Edina) provided a target technical plan and roadmap</a:t>
            </a:r>
          </a:p>
        </p:txBody>
      </p:sp>
    </p:spTree>
    <p:extLst>
      <p:ext uri="{BB962C8B-B14F-4D97-AF65-F5344CB8AC3E}">
        <p14:creationId xmlns:p14="http://schemas.microsoft.com/office/powerpoint/2010/main" val="31235306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3FC85-61EC-2DFF-1B23-D1F9461E00F1}"/>
              </a:ext>
            </a:extLst>
          </p:cNvPr>
          <p:cNvSpPr>
            <a:spLocks noGrp="1"/>
          </p:cNvSpPr>
          <p:nvPr>
            <p:ph type="title"/>
          </p:nvPr>
        </p:nvSpPr>
        <p:spPr/>
        <p:txBody>
          <a:bodyPr/>
          <a:lstStyle/>
          <a:p>
            <a:r>
              <a:rPr lang="en-GB" sz="3200" b="1" i="0" u="none" strike="noStrike" cap="none" dirty="0">
                <a:solidFill>
                  <a:srgbClr val="274E13"/>
                </a:solidFill>
                <a:effectLst/>
                <a:latin typeface="Arial" panose="020B0604020202020204" pitchFamily="34" charset="0"/>
              </a:rPr>
              <a:t>SPARKLE</a:t>
            </a:r>
            <a:r>
              <a:rPr lang="en-GB" b="1" cap="none" dirty="0">
                <a:solidFill>
                  <a:srgbClr val="274E13"/>
                </a:solidFill>
                <a:latin typeface="Arial" panose="020B0604020202020204" pitchFamily="34" charset="0"/>
              </a:rPr>
              <a:t> – Our top 3 Findings</a:t>
            </a:r>
            <a:br>
              <a:rPr lang="en-US" b="1" dirty="0"/>
            </a:br>
            <a:endParaRPr lang="en-US" dirty="0"/>
          </a:p>
        </p:txBody>
      </p:sp>
      <p:sp>
        <p:nvSpPr>
          <p:cNvPr id="3" name="Content Placeholder 2">
            <a:extLst>
              <a:ext uri="{FF2B5EF4-FFF2-40B4-BE49-F238E27FC236}">
                <a16:creationId xmlns:a16="http://schemas.microsoft.com/office/drawing/2014/main" id="{83DDA080-07B7-C344-658F-2860A9368D02}"/>
              </a:ext>
            </a:extLst>
          </p:cNvPr>
          <p:cNvSpPr>
            <a:spLocks noGrp="1"/>
          </p:cNvSpPr>
          <p:nvPr>
            <p:ph idx="1"/>
          </p:nvPr>
        </p:nvSpPr>
        <p:spPr>
          <a:xfrm>
            <a:off x="1451579" y="1853754"/>
            <a:ext cx="9603275" cy="4305746"/>
          </a:xfrm>
        </p:spPr>
        <p:txBody>
          <a:bodyPr>
            <a:noAutofit/>
          </a:bodyPr>
          <a:lstStyle/>
          <a:p>
            <a:pPr marL="0" indent="0">
              <a:buNone/>
            </a:pPr>
            <a:r>
              <a:rPr lang="en-GB" sz="1600" b="1" i="1" dirty="0">
                <a:effectLst/>
                <a:latin typeface="Helvetica Neue" panose="02000503000000020004" pitchFamily="2" charset="0"/>
              </a:rPr>
              <a:t>1. Use</a:t>
            </a:r>
            <a:endParaRPr lang="en-GB" sz="1600" dirty="0">
              <a:effectLst/>
              <a:latin typeface="Helvetica Neue" panose="02000503000000020004" pitchFamily="2" charset="0"/>
            </a:endParaRPr>
          </a:p>
          <a:p>
            <a:pPr marL="0" indent="0">
              <a:buNone/>
            </a:pPr>
            <a:r>
              <a:rPr lang="en-GB" sz="1600" dirty="0">
                <a:effectLst/>
                <a:latin typeface="Helvetica Neue" panose="02000503000000020004" pitchFamily="2" charset="0"/>
              </a:rPr>
              <a:t>Practice based researchers require features and functionality purposefully designed to accommodate the ways they conduct their research, and data they produce. The system needs to feels authentic and targeted towards helping them address the specific challenges they face on a day-to-day basis.</a:t>
            </a:r>
          </a:p>
          <a:p>
            <a:pPr marL="0" indent="0">
              <a:buNone/>
            </a:pPr>
            <a:r>
              <a:rPr lang="en-GB" sz="1600" b="1" i="1" dirty="0">
                <a:effectLst/>
                <a:latin typeface="Helvetica Neue" panose="02000503000000020004" pitchFamily="2" charset="0"/>
              </a:rPr>
              <a:t>2. Presentation</a:t>
            </a:r>
            <a:endParaRPr lang="en-GB" sz="1600" dirty="0">
              <a:effectLst/>
              <a:latin typeface="Helvetica Neue" panose="02000503000000020004" pitchFamily="2" charset="0"/>
            </a:endParaRPr>
          </a:p>
          <a:p>
            <a:pPr marL="0" indent="0">
              <a:buNone/>
            </a:pPr>
            <a:r>
              <a:rPr lang="en-GB" sz="1600" dirty="0">
                <a:effectLst/>
                <a:latin typeface="Helvetica Neue" panose="02000503000000020004" pitchFamily="2" charset="0"/>
              </a:rPr>
              <a:t>The system must allows them to present their data in a way that communicates their research journey, the complexity and entangled nature of their research and clearly illustrates how they have generated contributions to knowledge.</a:t>
            </a:r>
          </a:p>
          <a:p>
            <a:pPr marL="0" indent="0">
              <a:buNone/>
            </a:pPr>
            <a:r>
              <a:rPr lang="en-GB" sz="1600" b="1" i="1" dirty="0">
                <a:effectLst/>
                <a:latin typeface="Helvetica Neue" panose="02000503000000020004" pitchFamily="2" charset="0"/>
              </a:rPr>
              <a:t>3. Access and Reuse</a:t>
            </a:r>
            <a:endParaRPr lang="en-GB" sz="1600" dirty="0">
              <a:effectLst/>
              <a:latin typeface="Helvetica Neue" panose="02000503000000020004" pitchFamily="2" charset="0"/>
            </a:endParaRPr>
          </a:p>
          <a:p>
            <a:pPr marL="0" indent="0">
              <a:buNone/>
            </a:pPr>
            <a:r>
              <a:rPr lang="en-GB" sz="1600" dirty="0">
                <a:effectLst/>
                <a:latin typeface="Helvetica Neue" panose="02000503000000020004" pitchFamily="2" charset="0"/>
              </a:rPr>
              <a:t>More effective methods of searching for relevant projects and data. A system that stores data in future-proof formats and with appropriate metadata would aid access and reuse, generating greater impact.</a:t>
            </a:r>
          </a:p>
          <a:p>
            <a:pPr marL="0" indent="0">
              <a:lnSpc>
                <a:spcPct val="110000"/>
              </a:lnSpc>
              <a:spcAft>
                <a:spcPts val="400"/>
              </a:spcAft>
              <a:buNone/>
            </a:pPr>
            <a:endParaRPr lang="en-GB" sz="1600" dirty="0">
              <a:effectLst/>
              <a:latin typeface="Arial Nova" panose="020B0504020202020204" pitchFamily="34" charset="0"/>
              <a:ea typeface="Arial Nova" panose="020B0504020202020204" pitchFamily="34" charset="0"/>
              <a:cs typeface="Arial Nova" panose="020B0504020202020204" pitchFamily="34" charset="0"/>
            </a:endParaRPr>
          </a:p>
        </p:txBody>
      </p:sp>
    </p:spTree>
    <p:extLst>
      <p:ext uri="{BB962C8B-B14F-4D97-AF65-F5344CB8AC3E}">
        <p14:creationId xmlns:p14="http://schemas.microsoft.com/office/powerpoint/2010/main" val="5390556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3FC85-61EC-2DFF-1B23-D1F9461E00F1}"/>
              </a:ext>
            </a:extLst>
          </p:cNvPr>
          <p:cNvSpPr>
            <a:spLocks noGrp="1"/>
          </p:cNvSpPr>
          <p:nvPr>
            <p:ph type="title"/>
          </p:nvPr>
        </p:nvSpPr>
        <p:spPr/>
        <p:txBody>
          <a:bodyPr/>
          <a:lstStyle/>
          <a:p>
            <a:r>
              <a:rPr lang="en-GB" sz="3200" b="1" i="0" u="none" strike="noStrike" cap="none" dirty="0">
                <a:solidFill>
                  <a:srgbClr val="274E13"/>
                </a:solidFill>
                <a:effectLst/>
                <a:latin typeface="Arial" panose="020B0604020202020204" pitchFamily="34" charset="0"/>
              </a:rPr>
              <a:t>SPARKLE</a:t>
            </a:r>
            <a:r>
              <a:rPr lang="en-GB" b="1" cap="none" dirty="0">
                <a:solidFill>
                  <a:srgbClr val="274E13"/>
                </a:solidFill>
                <a:latin typeface="Arial" panose="020B0604020202020204" pitchFamily="34" charset="0"/>
              </a:rPr>
              <a:t> – Our technical recommendation </a:t>
            </a:r>
            <a:endParaRPr lang="en-US" dirty="0"/>
          </a:p>
        </p:txBody>
      </p:sp>
      <p:sp>
        <p:nvSpPr>
          <p:cNvPr id="3" name="Content Placeholder 2">
            <a:extLst>
              <a:ext uri="{FF2B5EF4-FFF2-40B4-BE49-F238E27FC236}">
                <a16:creationId xmlns:a16="http://schemas.microsoft.com/office/drawing/2014/main" id="{83DDA080-07B7-C344-658F-2860A9368D02}"/>
              </a:ext>
            </a:extLst>
          </p:cNvPr>
          <p:cNvSpPr>
            <a:spLocks noGrp="1"/>
          </p:cNvSpPr>
          <p:nvPr>
            <p:ph idx="1"/>
          </p:nvPr>
        </p:nvSpPr>
        <p:spPr/>
        <p:txBody>
          <a:bodyPr/>
          <a:lstStyle/>
          <a:p>
            <a:pPr marL="0" indent="0">
              <a:buNone/>
            </a:pPr>
            <a:r>
              <a:rPr lang="en-GB" sz="1800" dirty="0">
                <a:latin typeface="Arial Nova" panose="020B0504020202020204" pitchFamily="34" charset="0"/>
                <a:ea typeface="Arial Nova" panose="020B0504020202020204" pitchFamily="34" charset="0"/>
                <a:cs typeface="Arial Nova" panose="020B0504020202020204" pitchFamily="34" charset="0"/>
              </a:rPr>
              <a:t>The creation of a</a:t>
            </a:r>
            <a:r>
              <a:rPr lang="en-GB" sz="1800" dirty="0">
                <a:effectLst/>
                <a:latin typeface="Arial Nova" panose="020B0504020202020204" pitchFamily="34" charset="0"/>
                <a:ea typeface="Arial Nova" panose="020B0504020202020204" pitchFamily="34" charset="0"/>
                <a:cs typeface="Arial Nova" panose="020B0504020202020204" pitchFamily="34" charset="0"/>
              </a:rPr>
              <a:t>n open infrastructure that consists of three layers: </a:t>
            </a:r>
          </a:p>
          <a:p>
            <a:pPr>
              <a:buFontTx/>
              <a:buChar char="-"/>
            </a:pPr>
            <a:r>
              <a:rPr lang="en-GB" sz="1800" dirty="0">
                <a:effectLst/>
                <a:latin typeface="Arial Nova" panose="020B0504020202020204" pitchFamily="34" charset="0"/>
                <a:ea typeface="Arial Nova" panose="020B0504020202020204" pitchFamily="34" charset="0"/>
                <a:cs typeface="Arial Nova" panose="020B0504020202020204" pitchFamily="34" charset="0"/>
              </a:rPr>
              <a:t>the technical layer (with store, preserve, discover, and access components); </a:t>
            </a:r>
          </a:p>
          <a:p>
            <a:pPr>
              <a:buFontTx/>
              <a:buChar char="-"/>
            </a:pPr>
            <a:r>
              <a:rPr lang="en-GB" sz="1800" dirty="0">
                <a:effectLst/>
                <a:latin typeface="Arial Nova" panose="020B0504020202020204" pitchFamily="34" charset="0"/>
                <a:ea typeface="Arial Nova" panose="020B0504020202020204" pitchFamily="34" charset="0"/>
                <a:cs typeface="Arial Nova" panose="020B0504020202020204" pitchFamily="34" charset="0"/>
              </a:rPr>
              <a:t>the human-computer layer (with re/use and analysis capability); </a:t>
            </a:r>
          </a:p>
          <a:p>
            <a:pPr>
              <a:buFontTx/>
              <a:buChar char="-"/>
            </a:pPr>
            <a:r>
              <a:rPr lang="en-GB" sz="1800" dirty="0">
                <a:effectLst/>
                <a:latin typeface="Arial Nova" panose="020B0504020202020204" pitchFamily="34" charset="0"/>
                <a:ea typeface="Arial Nova" panose="020B0504020202020204" pitchFamily="34" charset="0"/>
                <a:cs typeface="Arial Nova" panose="020B0504020202020204" pitchFamily="34" charset="0"/>
              </a:rPr>
              <a:t>the skills layer (learning resources and skills development for researchers, repository managers, library staff).</a:t>
            </a:r>
            <a:endParaRPr lang="en-US" sz="1800" b="1" dirty="0"/>
          </a:p>
        </p:txBody>
      </p:sp>
    </p:spTree>
    <p:extLst>
      <p:ext uri="{BB962C8B-B14F-4D97-AF65-F5344CB8AC3E}">
        <p14:creationId xmlns:p14="http://schemas.microsoft.com/office/powerpoint/2010/main" val="4050684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3FC85-61EC-2DFF-1B23-D1F9461E00F1}"/>
              </a:ext>
            </a:extLst>
          </p:cNvPr>
          <p:cNvSpPr>
            <a:spLocks noGrp="1"/>
          </p:cNvSpPr>
          <p:nvPr>
            <p:ph type="title"/>
          </p:nvPr>
        </p:nvSpPr>
        <p:spPr/>
        <p:txBody>
          <a:bodyPr/>
          <a:lstStyle/>
          <a:p>
            <a:r>
              <a:rPr lang="en-GB" sz="3200" b="1" i="0" u="none" strike="noStrike" cap="none" dirty="0">
                <a:solidFill>
                  <a:srgbClr val="274E13"/>
                </a:solidFill>
                <a:effectLst/>
                <a:latin typeface="Arial" panose="020B0604020202020204" pitchFamily="34" charset="0"/>
              </a:rPr>
              <a:t>SPARKLE</a:t>
            </a:r>
            <a:r>
              <a:rPr lang="en-GB" b="1" cap="none" dirty="0">
                <a:solidFill>
                  <a:srgbClr val="274E13"/>
                </a:solidFill>
                <a:latin typeface="Arial" panose="020B0604020202020204" pitchFamily="34" charset="0"/>
              </a:rPr>
              <a:t> – Our 5 recommendations</a:t>
            </a:r>
            <a:endParaRPr lang="en-US" dirty="0"/>
          </a:p>
        </p:txBody>
      </p:sp>
      <p:sp>
        <p:nvSpPr>
          <p:cNvPr id="3" name="Content Placeholder 2">
            <a:extLst>
              <a:ext uri="{FF2B5EF4-FFF2-40B4-BE49-F238E27FC236}">
                <a16:creationId xmlns:a16="http://schemas.microsoft.com/office/drawing/2014/main" id="{83DDA080-07B7-C344-658F-2860A9368D02}"/>
              </a:ext>
            </a:extLst>
          </p:cNvPr>
          <p:cNvSpPr>
            <a:spLocks noGrp="1"/>
          </p:cNvSpPr>
          <p:nvPr>
            <p:ph idx="1"/>
          </p:nvPr>
        </p:nvSpPr>
        <p:spPr>
          <a:xfrm>
            <a:off x="1451579" y="2015732"/>
            <a:ext cx="9603275" cy="4037749"/>
          </a:xfrm>
        </p:spPr>
        <p:txBody>
          <a:bodyPr>
            <a:normAutofit fontScale="92500" lnSpcReduction="20000"/>
          </a:bodyPr>
          <a:lstStyle/>
          <a:p>
            <a:r>
              <a:rPr lang="en-GB" dirty="0">
                <a:effectLst/>
                <a:latin typeface="Helvetica Neue" panose="02000503000000020004" pitchFamily="2" charset="0"/>
              </a:rPr>
              <a:t>The proposed infrastructure must, through the implementation of evidence-based features and functionality, become an indispensable </a:t>
            </a:r>
            <a:r>
              <a:rPr lang="en-GB" b="1" dirty="0">
                <a:effectLst/>
                <a:latin typeface="Helvetica Neue" panose="02000503000000020004" pitchFamily="2" charset="0"/>
              </a:rPr>
              <a:t>companion to practice research </a:t>
            </a:r>
            <a:r>
              <a:rPr lang="en-GB" dirty="0">
                <a:effectLst/>
                <a:latin typeface="Helvetica Neue" panose="02000503000000020004" pitchFamily="2" charset="0"/>
              </a:rPr>
              <a:t>that users want to engage with throughout the process. </a:t>
            </a:r>
          </a:p>
          <a:p>
            <a:r>
              <a:rPr lang="en-GB" dirty="0">
                <a:effectLst/>
                <a:latin typeface="Helvetica Neue" panose="02000503000000020004" pitchFamily="2" charset="0"/>
              </a:rPr>
              <a:t>The proposed infrastructure must present practice research data in a way that is </a:t>
            </a:r>
            <a:r>
              <a:rPr lang="en-GB" b="1" dirty="0">
                <a:effectLst/>
                <a:latin typeface="Helvetica Neue" panose="02000503000000020004" pitchFamily="2" charset="0"/>
              </a:rPr>
              <a:t>meaningful</a:t>
            </a:r>
            <a:r>
              <a:rPr lang="en-GB" dirty="0">
                <a:effectLst/>
                <a:latin typeface="Helvetica Neue" panose="02000503000000020004" pitchFamily="2" charset="0"/>
              </a:rPr>
              <a:t>, rather than simply </a:t>
            </a:r>
            <a:r>
              <a:rPr lang="en-GB" i="1" dirty="0">
                <a:effectLst/>
                <a:latin typeface="Helvetica Neue" panose="02000503000000020004" pitchFamily="2" charset="0"/>
              </a:rPr>
              <a:t>hosting</a:t>
            </a:r>
            <a:r>
              <a:rPr lang="en-GB" dirty="0">
                <a:effectLst/>
                <a:latin typeface="Helvetica Neue" panose="02000503000000020004" pitchFamily="2" charset="0"/>
              </a:rPr>
              <a:t> practice research data. </a:t>
            </a:r>
          </a:p>
          <a:p>
            <a:r>
              <a:rPr lang="en-GB" dirty="0">
                <a:effectLst/>
                <a:latin typeface="Helvetica Neue" panose="02000503000000020004" pitchFamily="2" charset="0"/>
              </a:rPr>
              <a:t>The design and development of the proposed infrastructure must </a:t>
            </a:r>
            <a:r>
              <a:rPr lang="en-GB" b="1" dirty="0">
                <a:effectLst/>
                <a:latin typeface="Helvetica Neue" panose="02000503000000020004" pitchFamily="2" charset="0"/>
              </a:rPr>
              <a:t>embody the principles </a:t>
            </a:r>
            <a:r>
              <a:rPr lang="en-GB" dirty="0">
                <a:effectLst/>
                <a:latin typeface="Helvetica Neue" panose="02000503000000020004" pitchFamily="2" charset="0"/>
              </a:rPr>
              <a:t>and </a:t>
            </a:r>
            <a:r>
              <a:rPr lang="en-GB" b="1" dirty="0">
                <a:effectLst/>
                <a:latin typeface="Helvetica Neue" panose="02000503000000020004" pitchFamily="2" charset="0"/>
              </a:rPr>
              <a:t>approaches</a:t>
            </a:r>
            <a:r>
              <a:rPr lang="en-GB" dirty="0">
                <a:effectLst/>
                <a:latin typeface="Helvetica Neue" panose="02000503000000020004" pitchFamily="2" charset="0"/>
              </a:rPr>
              <a:t> of practice research. </a:t>
            </a:r>
          </a:p>
          <a:p>
            <a:r>
              <a:rPr lang="en-GB" dirty="0">
                <a:effectLst/>
                <a:latin typeface="Helvetica Neue" panose="02000503000000020004" pitchFamily="2" charset="0"/>
              </a:rPr>
              <a:t>The features and functionality of the proposed infrastructure must </a:t>
            </a:r>
            <a:r>
              <a:rPr lang="en-GB" b="1" dirty="0">
                <a:effectLst/>
                <a:latin typeface="Helvetica Neue" panose="02000503000000020004" pitchFamily="2" charset="0"/>
              </a:rPr>
              <a:t>facilitate and engender </a:t>
            </a:r>
            <a:r>
              <a:rPr lang="en-GB" dirty="0">
                <a:effectLst/>
                <a:latin typeface="Helvetica Neue" panose="02000503000000020004" pitchFamily="2" charset="0"/>
              </a:rPr>
              <a:t>best practice approaches but without being </a:t>
            </a:r>
            <a:r>
              <a:rPr lang="en-GB" b="1" dirty="0">
                <a:effectLst/>
                <a:latin typeface="Helvetica Neue" panose="02000503000000020004" pitchFamily="2" charset="0"/>
              </a:rPr>
              <a:t>overly prescriptive</a:t>
            </a:r>
            <a:r>
              <a:rPr lang="en-GB" dirty="0">
                <a:effectLst/>
                <a:latin typeface="Helvetica Neue" panose="02000503000000020004" pitchFamily="2" charset="0"/>
              </a:rPr>
              <a:t>. </a:t>
            </a:r>
          </a:p>
          <a:p>
            <a:r>
              <a:rPr lang="en-GB" dirty="0">
                <a:effectLst/>
                <a:latin typeface="Helvetica Neue" panose="02000503000000020004" pitchFamily="2" charset="0"/>
              </a:rPr>
              <a:t>The success of the proposed infrastructure is completely dependent upon appropriate provision for </a:t>
            </a:r>
            <a:r>
              <a:rPr lang="en-GB" b="1" dirty="0">
                <a:effectLst/>
                <a:latin typeface="Helvetica Neue" panose="02000503000000020004" pitchFamily="2" charset="0"/>
              </a:rPr>
              <a:t>advocacy, training and support</a:t>
            </a:r>
            <a:r>
              <a:rPr lang="en-GB" dirty="0">
                <a:effectLst/>
                <a:latin typeface="Helvetica Neue" panose="02000503000000020004" pitchFamily="2" charset="0"/>
              </a:rPr>
              <a:t>. </a:t>
            </a:r>
          </a:p>
          <a:p>
            <a:pPr marL="457200" indent="-457200">
              <a:buFont typeface="+mj-lt"/>
              <a:buAutoNum type="arabicPeriod"/>
            </a:pPr>
            <a:endParaRPr lang="en-US" b="1" dirty="0"/>
          </a:p>
        </p:txBody>
      </p:sp>
    </p:spTree>
    <p:extLst>
      <p:ext uri="{BB962C8B-B14F-4D97-AF65-F5344CB8AC3E}">
        <p14:creationId xmlns:p14="http://schemas.microsoft.com/office/powerpoint/2010/main" val="23485712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3522FE7-5A29-4EF6-B1EF-2CA55748A7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a:extLst>
              <a:ext uri="{FF2B5EF4-FFF2-40B4-BE49-F238E27FC236}">
                <a16:creationId xmlns:a16="http://schemas.microsoft.com/office/drawing/2014/main" id="{C2192E09-EBC7-416C-B887-DFF915D7F43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4" name="Straight Connector 13">
            <a:extLst>
              <a:ext uri="{FF2B5EF4-FFF2-40B4-BE49-F238E27FC236}">
                <a16:creationId xmlns:a16="http://schemas.microsoft.com/office/drawing/2014/main" id="{2924498D-E084-44BE-A196-CFCE3556435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BBC7667-C352-4842-9AFD-E5C16AD002F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 useBgFill="1">
        <p:nvSpPr>
          <p:cNvPr id="18" name="Rectangle 17">
            <a:extLst>
              <a:ext uri="{FF2B5EF4-FFF2-40B4-BE49-F238E27FC236}">
                <a16:creationId xmlns:a16="http://schemas.microsoft.com/office/drawing/2014/main" id="{2FDF9410-E530-4E71-A2C0-4C24B48964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CC036F9F-4035-0076-DCE5-F87591940F3A}"/>
              </a:ext>
            </a:extLst>
          </p:cNvPr>
          <p:cNvSpPr>
            <a:spLocks noGrp="1"/>
          </p:cNvSpPr>
          <p:nvPr>
            <p:ph type="title"/>
          </p:nvPr>
        </p:nvSpPr>
        <p:spPr>
          <a:xfrm>
            <a:off x="1752966" y="1427304"/>
            <a:ext cx="8686800" cy="3241515"/>
          </a:xfrm>
        </p:spPr>
        <p:txBody>
          <a:bodyPr vert="horz" lIns="91440" tIns="45720" rIns="91440" bIns="0" rtlCol="0" anchor="ctr">
            <a:normAutofit/>
          </a:bodyPr>
          <a:lstStyle/>
          <a:p>
            <a:r>
              <a:rPr lang="en-US" sz="5400" dirty="0" err="1"/>
              <a:t>Pr</a:t>
            </a:r>
            <a:r>
              <a:rPr lang="en-US" sz="5400" dirty="0"/>
              <a:t> voices findings and recommendations</a:t>
            </a:r>
          </a:p>
        </p:txBody>
      </p:sp>
      <p:cxnSp>
        <p:nvCxnSpPr>
          <p:cNvPr id="20" name="Straight Connector 19">
            <a:extLst>
              <a:ext uri="{FF2B5EF4-FFF2-40B4-BE49-F238E27FC236}">
                <a16:creationId xmlns:a16="http://schemas.microsoft.com/office/drawing/2014/main" id="{53268B1E-8861-4702-9529-5A8FB23A618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752966" y="1094758"/>
            <a:ext cx="8686800" cy="0"/>
          </a:xfrm>
          <a:prstGeom prst="line">
            <a:avLst/>
          </a:prstGeom>
          <a:ln w="31750"/>
        </p:spPr>
        <p:style>
          <a:lnRef idx="3">
            <a:schemeClr val="accent1"/>
          </a:lnRef>
          <a:fillRef idx="0">
            <a:schemeClr val="accent1"/>
          </a:fillRef>
          <a:effectRef idx="2">
            <a:schemeClr val="accent1"/>
          </a:effectRef>
          <a:fontRef idx="minor">
            <a:schemeClr val="tx1"/>
          </a:fontRef>
        </p:style>
      </p:cxnSp>
      <p:cxnSp>
        <p:nvCxnSpPr>
          <p:cNvPr id="22" name="Straight Connector 21">
            <a:extLst>
              <a:ext uri="{FF2B5EF4-FFF2-40B4-BE49-F238E27FC236}">
                <a16:creationId xmlns:a16="http://schemas.microsoft.com/office/drawing/2014/main" id="{BC6646AE-8FD6-411E-8640-6CCB250D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752966" y="4923706"/>
            <a:ext cx="868680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111327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FB09C-E95D-6E04-67B0-F615A1267C56}"/>
              </a:ext>
            </a:extLst>
          </p:cNvPr>
          <p:cNvSpPr>
            <a:spLocks noGrp="1"/>
          </p:cNvSpPr>
          <p:nvPr>
            <p:ph type="title"/>
          </p:nvPr>
        </p:nvSpPr>
        <p:spPr/>
        <p:txBody>
          <a:bodyPr>
            <a:normAutofit/>
          </a:bodyPr>
          <a:lstStyle/>
          <a:p>
            <a:r>
              <a:rPr lang="en-US" dirty="0"/>
              <a:t>PR Voices findings</a:t>
            </a:r>
          </a:p>
        </p:txBody>
      </p:sp>
      <p:graphicFrame>
        <p:nvGraphicFramePr>
          <p:cNvPr id="6" name="Content Placeholder 2">
            <a:extLst>
              <a:ext uri="{FF2B5EF4-FFF2-40B4-BE49-F238E27FC236}">
                <a16:creationId xmlns:a16="http://schemas.microsoft.com/office/drawing/2014/main" id="{E2BEEE1C-E0D8-5C30-720F-07AADE0F8607}"/>
              </a:ext>
            </a:extLst>
          </p:cNvPr>
          <p:cNvGraphicFramePr>
            <a:graphicFrameLocks/>
          </p:cNvGraphicFramePr>
          <p:nvPr>
            <p:extLst>
              <p:ext uri="{D42A27DB-BD31-4B8C-83A1-F6EECF244321}">
                <p14:modId xmlns:p14="http://schemas.microsoft.com/office/powerpoint/2010/main" val="781636660"/>
              </p:ext>
            </p:extLst>
          </p:nvPr>
        </p:nvGraphicFramePr>
        <p:xfrm>
          <a:off x="588827" y="1996225"/>
          <a:ext cx="11014345" cy="39542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62894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E8F2515-CA02-8062-D93E-097145972F00}"/>
              </a:ext>
            </a:extLst>
          </p:cNvPr>
          <p:cNvSpPr>
            <a:spLocks noGrp="1"/>
          </p:cNvSpPr>
          <p:nvPr>
            <p:ph type="title"/>
          </p:nvPr>
        </p:nvSpPr>
        <p:spPr/>
        <p:txBody>
          <a:bodyPr/>
          <a:lstStyle/>
          <a:p>
            <a:r>
              <a:rPr lang="en-US" dirty="0"/>
              <a:t>Arts and humanities research council (AHRC) funding call</a:t>
            </a:r>
          </a:p>
        </p:txBody>
      </p:sp>
      <p:pic>
        <p:nvPicPr>
          <p:cNvPr id="7" name="Content Placeholder 6" descr="A screenshot of a web page&#10;&#10;Description automatically generated with medium confidence">
            <a:extLst>
              <a:ext uri="{FF2B5EF4-FFF2-40B4-BE49-F238E27FC236}">
                <a16:creationId xmlns:a16="http://schemas.microsoft.com/office/drawing/2014/main" id="{EFB95017-DCF5-019E-DCD9-C18D15834C8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51579" y="2136046"/>
            <a:ext cx="5720370" cy="3449638"/>
          </a:xfrm>
        </p:spPr>
      </p:pic>
      <p:sp>
        <p:nvSpPr>
          <p:cNvPr id="8" name="TextBox 7">
            <a:extLst>
              <a:ext uri="{FF2B5EF4-FFF2-40B4-BE49-F238E27FC236}">
                <a16:creationId xmlns:a16="http://schemas.microsoft.com/office/drawing/2014/main" id="{B379A00B-BC1F-75D4-E660-3AB251968612}"/>
              </a:ext>
            </a:extLst>
          </p:cNvPr>
          <p:cNvSpPr txBox="1"/>
          <p:nvPr/>
        </p:nvSpPr>
        <p:spPr>
          <a:xfrm>
            <a:off x="8049718" y="2746601"/>
            <a:ext cx="3005136" cy="646331"/>
          </a:xfrm>
          <a:prstGeom prst="rect">
            <a:avLst/>
          </a:prstGeom>
          <a:noFill/>
        </p:spPr>
        <p:txBody>
          <a:bodyPr wrap="square" rtlCol="0">
            <a:spAutoFit/>
          </a:bodyPr>
          <a:lstStyle/>
          <a:p>
            <a:r>
              <a:rPr lang="en-US" dirty="0"/>
              <a:t>Practice Research Voices (PR VOICES) </a:t>
            </a:r>
          </a:p>
        </p:txBody>
      </p:sp>
      <p:sp>
        <p:nvSpPr>
          <p:cNvPr id="9" name="TextBox 8">
            <a:extLst>
              <a:ext uri="{FF2B5EF4-FFF2-40B4-BE49-F238E27FC236}">
                <a16:creationId xmlns:a16="http://schemas.microsoft.com/office/drawing/2014/main" id="{07212835-77BF-C842-85F4-E1683D89AD7B}"/>
              </a:ext>
            </a:extLst>
          </p:cNvPr>
          <p:cNvSpPr txBox="1"/>
          <p:nvPr/>
        </p:nvSpPr>
        <p:spPr>
          <a:xfrm>
            <a:off x="8049718" y="4075624"/>
            <a:ext cx="3005136" cy="1200329"/>
          </a:xfrm>
          <a:prstGeom prst="rect">
            <a:avLst/>
          </a:prstGeom>
          <a:noFill/>
        </p:spPr>
        <p:txBody>
          <a:bodyPr wrap="square" rtlCol="0">
            <a:spAutoFit/>
          </a:bodyPr>
          <a:lstStyle/>
          <a:p>
            <a:r>
              <a:rPr lang="en-US" dirty="0"/>
              <a:t>Sustaining Practice Assets for Research, Knowledge, Learning and Engagement (SPARKLE)</a:t>
            </a:r>
          </a:p>
        </p:txBody>
      </p:sp>
    </p:spTree>
    <p:extLst>
      <p:ext uri="{BB962C8B-B14F-4D97-AF65-F5344CB8AC3E}">
        <p14:creationId xmlns:p14="http://schemas.microsoft.com/office/powerpoint/2010/main" val="23524506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FB09C-E95D-6E04-67B0-F615A1267C56}"/>
              </a:ext>
            </a:extLst>
          </p:cNvPr>
          <p:cNvSpPr>
            <a:spLocks noGrp="1"/>
          </p:cNvSpPr>
          <p:nvPr>
            <p:ph type="title"/>
          </p:nvPr>
        </p:nvSpPr>
        <p:spPr/>
        <p:txBody>
          <a:bodyPr>
            <a:normAutofit/>
          </a:bodyPr>
          <a:lstStyle/>
          <a:p>
            <a:r>
              <a:rPr lang="en-US" dirty="0"/>
              <a:t>PR Voices recommendations</a:t>
            </a:r>
            <a:br>
              <a:rPr lang="en-US" dirty="0"/>
            </a:br>
            <a:endParaRPr lang="en-US" dirty="0"/>
          </a:p>
        </p:txBody>
      </p:sp>
      <p:graphicFrame>
        <p:nvGraphicFramePr>
          <p:cNvPr id="5" name="Content Placeholder 2">
            <a:extLst>
              <a:ext uri="{FF2B5EF4-FFF2-40B4-BE49-F238E27FC236}">
                <a16:creationId xmlns:a16="http://schemas.microsoft.com/office/drawing/2014/main" id="{7555FCB9-D40B-8053-9E09-DD2B5C24C40E}"/>
              </a:ext>
            </a:extLst>
          </p:cNvPr>
          <p:cNvGraphicFramePr>
            <a:graphicFrameLocks/>
          </p:cNvGraphicFramePr>
          <p:nvPr>
            <p:extLst>
              <p:ext uri="{D42A27DB-BD31-4B8C-83A1-F6EECF244321}">
                <p14:modId xmlns:p14="http://schemas.microsoft.com/office/powerpoint/2010/main" val="561536161"/>
              </p:ext>
            </p:extLst>
          </p:nvPr>
        </p:nvGraphicFramePr>
        <p:xfrm>
          <a:off x="515156" y="1802239"/>
          <a:ext cx="11468854" cy="44516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962844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7424F32-2789-4FF9-8E8A-1252284BF6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1" name="Picture 10">
            <a:extLst>
              <a:ext uri="{FF2B5EF4-FFF2-40B4-BE49-F238E27FC236}">
                <a16:creationId xmlns:a16="http://schemas.microsoft.com/office/drawing/2014/main" id="{D708C46E-BB60-4B97-8327-D3A475C008E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3" name="Straight Connector 12">
            <a:extLst>
              <a:ext uri="{FF2B5EF4-FFF2-40B4-BE49-F238E27FC236}">
                <a16:creationId xmlns:a16="http://schemas.microsoft.com/office/drawing/2014/main" id="{8042755C-F24C-4D08-8E4C-E646382C363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3E94A00-1A92-47F4-9E2D-E51DFF9016D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a:extLst>
              <a:ext uri="{FF2B5EF4-FFF2-40B4-BE49-F238E27FC236}">
                <a16:creationId xmlns:a16="http://schemas.microsoft.com/office/drawing/2014/main" id="{CFD41DA8-FF77-4356-59F6-0A77D4AF4F53}"/>
              </a:ext>
            </a:extLst>
          </p:cNvPr>
          <p:cNvSpPr>
            <a:spLocks noGrp="1"/>
          </p:cNvSpPr>
          <p:nvPr>
            <p:ph type="title"/>
          </p:nvPr>
        </p:nvSpPr>
        <p:spPr>
          <a:xfrm>
            <a:off x="1451579" y="804519"/>
            <a:ext cx="9603275" cy="1049235"/>
          </a:xfrm>
        </p:spPr>
        <p:txBody>
          <a:bodyPr vert="horz" lIns="91440" tIns="45720" rIns="91440" bIns="45720" rtlCol="0" anchor="t">
            <a:normAutofit/>
          </a:bodyPr>
          <a:lstStyle/>
          <a:p>
            <a:r>
              <a:rPr lang="en-US" dirty="0"/>
              <a:t>Benefits &amp; Challenges</a:t>
            </a:r>
          </a:p>
        </p:txBody>
      </p:sp>
      <p:graphicFrame>
        <p:nvGraphicFramePr>
          <p:cNvPr id="4" name="Content Placeholder 2">
            <a:extLst>
              <a:ext uri="{FF2B5EF4-FFF2-40B4-BE49-F238E27FC236}">
                <a16:creationId xmlns:a16="http://schemas.microsoft.com/office/drawing/2014/main" id="{D3671101-B8FC-AFD1-882C-E464DD07CCA1}"/>
              </a:ext>
            </a:extLst>
          </p:cNvPr>
          <p:cNvGraphicFramePr>
            <a:graphicFrameLocks/>
          </p:cNvGraphicFramePr>
          <p:nvPr>
            <p:extLst>
              <p:ext uri="{D42A27DB-BD31-4B8C-83A1-F6EECF244321}">
                <p14:modId xmlns:p14="http://schemas.microsoft.com/office/powerpoint/2010/main" val="3966450057"/>
              </p:ext>
            </p:extLst>
          </p:nvPr>
        </p:nvGraphicFramePr>
        <p:xfrm>
          <a:off x="1450975" y="2340435"/>
          <a:ext cx="9604375" cy="33244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6820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28B5E-813D-ED6E-EBAF-98422C7E9B1E}"/>
              </a:ext>
            </a:extLst>
          </p:cNvPr>
          <p:cNvSpPr>
            <a:spLocks noGrp="1"/>
          </p:cNvSpPr>
          <p:nvPr>
            <p:ph type="title"/>
          </p:nvPr>
        </p:nvSpPr>
        <p:spPr>
          <a:xfrm>
            <a:off x="1451579" y="804519"/>
            <a:ext cx="9603275" cy="1049235"/>
          </a:xfrm>
        </p:spPr>
        <p:txBody>
          <a:bodyPr>
            <a:normAutofit/>
          </a:bodyPr>
          <a:lstStyle/>
          <a:p>
            <a:r>
              <a:rPr lang="en-US" dirty="0"/>
              <a:t>The PR Voices framework:</a:t>
            </a:r>
            <a:br>
              <a:rPr lang="en-US" dirty="0"/>
            </a:br>
            <a:r>
              <a:rPr lang="en-US" dirty="0"/>
              <a:t>is portfolio the same as collection?</a:t>
            </a:r>
          </a:p>
        </p:txBody>
      </p:sp>
      <p:sp>
        <p:nvSpPr>
          <p:cNvPr id="3" name="Content Placeholder 2">
            <a:extLst>
              <a:ext uri="{FF2B5EF4-FFF2-40B4-BE49-F238E27FC236}">
                <a16:creationId xmlns:a16="http://schemas.microsoft.com/office/drawing/2014/main" id="{FC881BC9-25B3-D03C-DB38-1D4ADD6AF5C2}"/>
              </a:ext>
            </a:extLst>
          </p:cNvPr>
          <p:cNvSpPr>
            <a:spLocks noGrp="1"/>
          </p:cNvSpPr>
          <p:nvPr>
            <p:ph idx="1"/>
          </p:nvPr>
        </p:nvSpPr>
        <p:spPr>
          <a:xfrm>
            <a:off x="1451579" y="2015734"/>
            <a:ext cx="5435733" cy="3450613"/>
          </a:xfrm>
        </p:spPr>
        <p:txBody>
          <a:bodyPr>
            <a:normAutofit/>
          </a:bodyPr>
          <a:lstStyle/>
          <a:p>
            <a:pPr marL="0" indent="0">
              <a:lnSpc>
                <a:spcPct val="110000"/>
              </a:lnSpc>
              <a:buNone/>
            </a:pPr>
            <a:r>
              <a:rPr lang="en-GB" sz="1700"/>
              <a:t>W</a:t>
            </a:r>
            <a:r>
              <a:rPr lang="en-GB" sz="1700">
                <a:effectLst/>
              </a:rPr>
              <a:t>e investigated the suggestion recommended by the PRAG-UK 2 Report: </a:t>
            </a:r>
            <a:r>
              <a:rPr lang="en-GB" sz="1700" i="1">
                <a:effectLst/>
              </a:rPr>
              <a:t>How can practice research be shared of a project item type - also known as a collection or portfolio </a:t>
            </a:r>
            <a:r>
              <a:rPr lang="en-GB" sz="1700">
                <a:effectLst/>
              </a:rPr>
              <a:t>(p15). </a:t>
            </a:r>
          </a:p>
          <a:p>
            <a:pPr marL="0" indent="0">
              <a:lnSpc>
                <a:spcPct val="110000"/>
              </a:lnSpc>
              <a:buNone/>
            </a:pPr>
            <a:endParaRPr lang="en-GB" sz="1700">
              <a:effectLst/>
            </a:endParaRPr>
          </a:p>
          <a:p>
            <a:pPr marL="0" indent="0">
              <a:lnSpc>
                <a:spcPct val="110000"/>
              </a:lnSpc>
              <a:buNone/>
            </a:pPr>
            <a:r>
              <a:rPr lang="en-GB" sz="1700">
                <a:effectLst/>
              </a:rPr>
              <a:t>We have identified the need to (1) capture individual objects on an ongoing basis (2) bring those together (collection) and that (3) a portfolio (theme) builds on the idea of a collection, and overlays narrative and context. </a:t>
            </a:r>
          </a:p>
        </p:txBody>
      </p:sp>
      <p:grpSp>
        <p:nvGrpSpPr>
          <p:cNvPr id="10" name="Group 9">
            <a:extLst>
              <a:ext uri="{FF2B5EF4-FFF2-40B4-BE49-F238E27FC236}">
                <a16:creationId xmlns:a16="http://schemas.microsoft.com/office/drawing/2014/main" id="{FEB7DF70-0A31-4A61-9C8B-3333776A15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390413" y="2012810"/>
            <a:ext cx="3668069" cy="3453535"/>
            <a:chOff x="7807230" y="2012810"/>
            <a:chExt cx="3251252" cy="3459865"/>
          </a:xfrm>
        </p:grpSpPr>
        <p:sp>
          <p:nvSpPr>
            <p:cNvPr id="11" name="Rectangle 10">
              <a:extLst>
                <a:ext uri="{FF2B5EF4-FFF2-40B4-BE49-F238E27FC236}">
                  <a16:creationId xmlns:a16="http://schemas.microsoft.com/office/drawing/2014/main" id="{47926867-8D58-4875-8B76-E87E5BE825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0" y="2012810"/>
              <a:ext cx="3251252" cy="3459865"/>
            </a:xfrm>
            <a:prstGeom prst="rect">
              <a:avLst/>
            </a:prstGeom>
            <a:gradFill>
              <a:gsLst>
                <a:gs pos="0">
                  <a:srgbClr val="000001"/>
                </a:gs>
                <a:gs pos="100000">
                  <a:srgbClr val="191919"/>
                </a:gs>
              </a:gsLst>
            </a:gradFill>
            <a:ln w="76200" cmpd="sng">
              <a:noFill/>
              <a:miter lim="800000"/>
            </a:ln>
            <a:effectLst>
              <a:outerShdw blurRad="127000" dist="1905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9F6663C-0F32-4FB9-B549-C2757F49F9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807231" y="2026142"/>
              <a:ext cx="3251250" cy="3440203"/>
            </a:xfrm>
            <a:prstGeom prst="rect">
              <a:avLst/>
            </a:prstGeom>
            <a:gradFill>
              <a:gsLst>
                <a:gs pos="0">
                  <a:srgbClr val="DADADA"/>
                </a:gs>
                <a:gs pos="100000">
                  <a:srgbClr val="FFFFFE"/>
                </a:gs>
              </a:gsLst>
              <a:lin ang="16200000" scaled="0"/>
            </a:gradFill>
            <a:ln w="762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w="38100" h="38100" prst="relaxedInse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5" name="Picture 2" descr="Image">
            <a:extLst>
              <a:ext uri="{FF2B5EF4-FFF2-40B4-BE49-F238E27FC236}">
                <a16:creationId xmlns:a16="http://schemas.microsoft.com/office/drawing/2014/main" id="{0D2B6BC8-8824-5D9D-D6BD-8DB95C17793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 b="242"/>
          <a:stretch/>
        </p:blipFill>
        <p:spPr bwMode="auto">
          <a:xfrm>
            <a:off x="7554139" y="2174242"/>
            <a:ext cx="3336989" cy="3124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11337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184AF-2426-71C8-A408-FF89E495EF67}"/>
              </a:ext>
            </a:extLst>
          </p:cNvPr>
          <p:cNvSpPr>
            <a:spLocks noGrp="1"/>
          </p:cNvSpPr>
          <p:nvPr>
            <p:ph type="title"/>
          </p:nvPr>
        </p:nvSpPr>
        <p:spPr>
          <a:xfrm>
            <a:off x="1397150" y="314516"/>
            <a:ext cx="9603275" cy="1049235"/>
          </a:xfrm>
        </p:spPr>
        <p:txBody>
          <a:bodyPr/>
          <a:lstStyle/>
          <a:p>
            <a:r>
              <a:rPr lang="en-US" dirty="0" err="1"/>
              <a:t>Haplo</a:t>
            </a:r>
            <a:r>
              <a:rPr lang="en-US" dirty="0"/>
              <a:t> (BY cayuse) SCHEMA:</a:t>
            </a:r>
            <a:br>
              <a:rPr lang="en-US" dirty="0"/>
            </a:br>
            <a:r>
              <a:rPr lang="en-US" dirty="0"/>
              <a:t>Portfolio, artefact, exhibition</a:t>
            </a:r>
          </a:p>
        </p:txBody>
      </p:sp>
      <p:pic>
        <p:nvPicPr>
          <p:cNvPr id="6" name="Content Placeholder 5">
            <a:extLst>
              <a:ext uri="{FF2B5EF4-FFF2-40B4-BE49-F238E27FC236}">
                <a16:creationId xmlns:a16="http://schemas.microsoft.com/office/drawing/2014/main" id="{380604D4-0F80-D5FF-A03C-67C7F27036F2}"/>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2701" t="4272" r="3954" b="7334"/>
          <a:stretch/>
        </p:blipFill>
        <p:spPr>
          <a:xfrm>
            <a:off x="2587255" y="1253170"/>
            <a:ext cx="7375452" cy="4818019"/>
          </a:xfrm>
        </p:spPr>
      </p:pic>
    </p:spTree>
    <p:extLst>
      <p:ext uri="{BB962C8B-B14F-4D97-AF65-F5344CB8AC3E}">
        <p14:creationId xmlns:p14="http://schemas.microsoft.com/office/powerpoint/2010/main" val="32977206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6D07E-68F7-3658-9541-3B5A26906B6A}"/>
              </a:ext>
            </a:extLst>
          </p:cNvPr>
          <p:cNvSpPr>
            <a:spLocks noGrp="1"/>
          </p:cNvSpPr>
          <p:nvPr>
            <p:ph type="title"/>
          </p:nvPr>
        </p:nvSpPr>
        <p:spPr/>
        <p:txBody>
          <a:bodyPr>
            <a:normAutofit fontScale="90000"/>
          </a:bodyPr>
          <a:lstStyle/>
          <a:p>
            <a:r>
              <a:rPr lang="en-US" dirty="0"/>
              <a:t>Metadata and persistent identifiers priorities</a:t>
            </a:r>
            <a:br>
              <a:rPr lang="en-US" dirty="0"/>
            </a:br>
            <a:r>
              <a:rPr lang="en-GB" sz="2900" cap="none" dirty="0"/>
              <a:t>W</a:t>
            </a:r>
            <a:r>
              <a:rPr lang="en-GB" sz="2900" cap="none" dirty="0">
                <a:effectLst/>
              </a:rPr>
              <a:t>ork with existing open standards (rather than creating new ones)</a:t>
            </a:r>
            <a:br>
              <a:rPr lang="en-GB" cap="none" dirty="0">
                <a:effectLst/>
              </a:rPr>
            </a:br>
            <a:endParaRPr lang="en-US" cap="none" dirty="0"/>
          </a:p>
        </p:txBody>
      </p:sp>
      <p:sp>
        <p:nvSpPr>
          <p:cNvPr id="6" name="TextBox 5">
            <a:extLst>
              <a:ext uri="{FF2B5EF4-FFF2-40B4-BE49-F238E27FC236}">
                <a16:creationId xmlns:a16="http://schemas.microsoft.com/office/drawing/2014/main" id="{4EAB5C18-D4FB-CD31-460C-4A06D70FAD12}"/>
              </a:ext>
            </a:extLst>
          </p:cNvPr>
          <p:cNvSpPr txBox="1"/>
          <p:nvPr/>
        </p:nvSpPr>
        <p:spPr>
          <a:xfrm>
            <a:off x="131135" y="5594968"/>
            <a:ext cx="11929730" cy="523220"/>
          </a:xfrm>
          <a:prstGeom prst="rect">
            <a:avLst/>
          </a:prstGeom>
          <a:noFill/>
        </p:spPr>
        <p:txBody>
          <a:bodyPr wrap="square" rtlCol="0">
            <a:spAutoFit/>
          </a:bodyPr>
          <a:lstStyle/>
          <a:p>
            <a:pPr algn="ctr"/>
            <a:r>
              <a:rPr lang="en-US" sz="1400" b="1" dirty="0"/>
              <a:t>Metadata, Persistent Identifiers and a Taxonomy workshop: researcher/practitioner perspective plus presentations from all three communities </a:t>
            </a:r>
          </a:p>
          <a:p>
            <a:pPr algn="ctr"/>
            <a:r>
              <a:rPr lang="en-US" sz="1400" dirty="0"/>
              <a:t>https://</a:t>
            </a:r>
            <a:r>
              <a:rPr lang="en-US" sz="1400" dirty="0" err="1"/>
              <a:t>blog.westminster.ac.uk</a:t>
            </a:r>
            <a:r>
              <a:rPr lang="en-US" sz="1400" dirty="0"/>
              <a:t>/</a:t>
            </a:r>
            <a:r>
              <a:rPr lang="en-US" sz="1400" dirty="0" err="1"/>
              <a:t>prvoices</a:t>
            </a:r>
            <a:r>
              <a:rPr lang="en-US" sz="1400" dirty="0"/>
              <a:t>/workshop-metadata-persistent-identifiers-</a:t>
            </a:r>
            <a:r>
              <a:rPr lang="en-US" sz="1400" dirty="0" err="1"/>
              <a:t>pids</a:t>
            </a:r>
            <a:r>
              <a:rPr lang="en-US" sz="1400" dirty="0"/>
              <a:t>-and-a-taxonomy/</a:t>
            </a:r>
          </a:p>
        </p:txBody>
      </p:sp>
      <p:pic>
        <p:nvPicPr>
          <p:cNvPr id="7" name="Picture 2" descr="CRediT Logo">
            <a:extLst>
              <a:ext uri="{FF2B5EF4-FFF2-40B4-BE49-F238E27FC236}">
                <a16:creationId xmlns:a16="http://schemas.microsoft.com/office/drawing/2014/main" id="{64847E0C-CB70-C205-BC60-C806FE79C1D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061329" y="4749227"/>
            <a:ext cx="757932" cy="75793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Logo&#10;&#10;Description automatically generated">
            <a:extLst>
              <a:ext uri="{FF2B5EF4-FFF2-40B4-BE49-F238E27FC236}">
                <a16:creationId xmlns:a16="http://schemas.microsoft.com/office/drawing/2014/main" id="{16C10861-34CC-696A-4872-14B758079E88}"/>
              </a:ext>
            </a:extLst>
          </p:cNvPr>
          <p:cNvPicPr>
            <a:picLocks noChangeAspect="1"/>
          </p:cNvPicPr>
          <p:nvPr/>
        </p:nvPicPr>
        <p:blipFill>
          <a:blip r:embed="rId4"/>
          <a:stretch>
            <a:fillRect/>
          </a:stretch>
        </p:blipFill>
        <p:spPr>
          <a:xfrm>
            <a:off x="1119683" y="4936152"/>
            <a:ext cx="1847667" cy="540442"/>
          </a:xfrm>
          <a:prstGeom prst="rect">
            <a:avLst/>
          </a:prstGeom>
        </p:spPr>
      </p:pic>
      <p:pic>
        <p:nvPicPr>
          <p:cNvPr id="9" name="Google Shape;268;g110ab656708_0_71" descr="Icon&#10;&#10;Description automatically generated">
            <a:extLst>
              <a:ext uri="{FF2B5EF4-FFF2-40B4-BE49-F238E27FC236}">
                <a16:creationId xmlns:a16="http://schemas.microsoft.com/office/drawing/2014/main" id="{F4BA5E18-3A56-2182-2771-8FF44AADC02F}"/>
              </a:ext>
            </a:extLst>
          </p:cNvPr>
          <p:cNvPicPr preferRelativeResize="0"/>
          <p:nvPr/>
        </p:nvPicPr>
        <p:blipFill>
          <a:blip r:embed="rId5"/>
          <a:stretch>
            <a:fillRect/>
          </a:stretch>
        </p:blipFill>
        <p:spPr>
          <a:xfrm>
            <a:off x="6199756" y="4936152"/>
            <a:ext cx="854667" cy="594945"/>
          </a:xfrm>
          <a:prstGeom prst="rect">
            <a:avLst/>
          </a:prstGeom>
          <a:noFill/>
        </p:spPr>
      </p:pic>
      <p:sp>
        <p:nvSpPr>
          <p:cNvPr id="12" name="TextBox 11">
            <a:extLst>
              <a:ext uri="{FF2B5EF4-FFF2-40B4-BE49-F238E27FC236}">
                <a16:creationId xmlns:a16="http://schemas.microsoft.com/office/drawing/2014/main" id="{87186655-A9DC-950A-385C-74F2136CCFA3}"/>
              </a:ext>
            </a:extLst>
          </p:cNvPr>
          <p:cNvSpPr txBox="1"/>
          <p:nvPr/>
        </p:nvSpPr>
        <p:spPr>
          <a:xfrm>
            <a:off x="258306" y="2071514"/>
            <a:ext cx="3994299" cy="2523768"/>
          </a:xfrm>
          <a:prstGeom prst="rect">
            <a:avLst/>
          </a:prstGeom>
          <a:noFill/>
        </p:spPr>
        <p:txBody>
          <a:bodyPr wrap="square" rtlCol="0">
            <a:spAutoFit/>
          </a:bodyPr>
          <a:lstStyle/>
          <a:p>
            <a:pPr marL="0" indent="0" algn="ctr">
              <a:buNone/>
            </a:pPr>
            <a:r>
              <a:rPr lang="en-US" b="1" dirty="0"/>
              <a:t>Resource types: </a:t>
            </a:r>
            <a:r>
              <a:rPr lang="en-US" b="1" dirty="0" err="1"/>
              <a:t>DataCite</a:t>
            </a:r>
            <a:endParaRPr lang="en-US" b="1" dirty="0"/>
          </a:p>
          <a:p>
            <a:pPr marL="0" indent="0" algn="ctr">
              <a:buNone/>
            </a:pPr>
            <a:endParaRPr lang="en-US" sz="1200" dirty="0"/>
          </a:p>
          <a:p>
            <a:pPr marL="0" indent="0" algn="ctr">
              <a:buNone/>
            </a:pPr>
            <a:r>
              <a:rPr lang="en-US" sz="1600" dirty="0" err="1"/>
              <a:t>resourceTypeGeneral</a:t>
            </a:r>
            <a:r>
              <a:rPr lang="en-US" sz="1600" dirty="0"/>
              <a:t> has 28 permitted values plus Other. </a:t>
            </a:r>
          </a:p>
          <a:p>
            <a:pPr marL="0" indent="0" algn="ctr">
              <a:buNone/>
            </a:pPr>
            <a:r>
              <a:rPr lang="en-US" sz="1600" dirty="0"/>
              <a:t>Exhibition maps to Event?</a:t>
            </a:r>
          </a:p>
          <a:p>
            <a:pPr algn="ctr"/>
            <a:r>
              <a:rPr lang="en-US" sz="1600" dirty="0"/>
              <a:t>Does Portfolio/Collection map to Collection?</a:t>
            </a:r>
          </a:p>
          <a:p>
            <a:pPr algn="ctr"/>
            <a:r>
              <a:rPr lang="en-US" sz="1600" dirty="0"/>
              <a:t>How does the portfolio record evolve over time? Is </a:t>
            </a:r>
            <a:r>
              <a:rPr lang="en-US" sz="1600" dirty="0" err="1"/>
              <a:t>RAiD</a:t>
            </a:r>
            <a:r>
              <a:rPr lang="en-US" sz="1600" dirty="0"/>
              <a:t> more appropriate?</a:t>
            </a:r>
          </a:p>
          <a:p>
            <a:pPr algn="ctr"/>
            <a:r>
              <a:rPr lang="en-US" sz="1600" dirty="0"/>
              <a:t>Creator vs Contributor - where does collaborator map? Work with </a:t>
            </a:r>
            <a:r>
              <a:rPr lang="en-US" sz="1600" dirty="0" err="1"/>
              <a:t>CRediT</a:t>
            </a:r>
            <a:r>
              <a:rPr lang="en-US" sz="1600" dirty="0"/>
              <a:t> on this?</a:t>
            </a:r>
          </a:p>
        </p:txBody>
      </p:sp>
      <p:sp>
        <p:nvSpPr>
          <p:cNvPr id="13" name="TextBox 12">
            <a:extLst>
              <a:ext uri="{FF2B5EF4-FFF2-40B4-BE49-F238E27FC236}">
                <a16:creationId xmlns:a16="http://schemas.microsoft.com/office/drawing/2014/main" id="{5A26BCF9-6C3A-38E3-3620-89258B725AE8}"/>
              </a:ext>
            </a:extLst>
          </p:cNvPr>
          <p:cNvSpPr txBox="1"/>
          <p:nvPr/>
        </p:nvSpPr>
        <p:spPr>
          <a:xfrm>
            <a:off x="4449558" y="2071514"/>
            <a:ext cx="4108298" cy="2800767"/>
          </a:xfrm>
          <a:prstGeom prst="rect">
            <a:avLst/>
          </a:prstGeom>
          <a:noFill/>
        </p:spPr>
        <p:txBody>
          <a:bodyPr wrap="square" rtlCol="0">
            <a:spAutoFit/>
          </a:bodyPr>
          <a:lstStyle/>
          <a:p>
            <a:pPr marL="0" indent="0" algn="ctr">
              <a:buNone/>
            </a:pPr>
            <a:r>
              <a:rPr lang="en-US" b="1" dirty="0"/>
              <a:t>Project item type:  Research Activity Identifier (</a:t>
            </a:r>
            <a:r>
              <a:rPr lang="en-US" b="1" dirty="0" err="1"/>
              <a:t>RAiD</a:t>
            </a:r>
            <a:r>
              <a:rPr lang="en-US" b="1" dirty="0"/>
              <a:t>)</a:t>
            </a:r>
          </a:p>
          <a:p>
            <a:pPr marL="0" indent="0" algn="ctr">
              <a:buNone/>
            </a:pPr>
            <a:endParaRPr lang="en-GB" sz="1200" dirty="0">
              <a:effectLst/>
            </a:endParaRPr>
          </a:p>
          <a:p>
            <a:pPr marL="0" indent="0" algn="ctr">
              <a:buNone/>
            </a:pPr>
            <a:r>
              <a:rPr lang="en-GB" sz="1600" dirty="0" err="1">
                <a:effectLst/>
              </a:rPr>
              <a:t>RAiD</a:t>
            </a:r>
            <a:r>
              <a:rPr lang="en-GB" sz="1600" dirty="0">
                <a:effectLst/>
              </a:rPr>
              <a:t> allows the collection of other persistent identifiers and output objects by acting as an “envelope” identifier. </a:t>
            </a:r>
          </a:p>
          <a:p>
            <a:pPr marL="0" indent="0" algn="ctr">
              <a:buNone/>
            </a:pPr>
            <a:r>
              <a:rPr lang="en-GB" sz="1600" dirty="0">
                <a:effectLst/>
              </a:rPr>
              <a:t>Each object connected to the </a:t>
            </a:r>
            <a:r>
              <a:rPr lang="en-GB" sz="1600" dirty="0" err="1">
                <a:effectLst/>
              </a:rPr>
              <a:t>RAiD</a:t>
            </a:r>
            <a:r>
              <a:rPr lang="en-GB" sz="1600" dirty="0">
                <a:effectLst/>
              </a:rPr>
              <a:t> also has a date-stamp for the beginning and end of the connection. </a:t>
            </a:r>
          </a:p>
          <a:p>
            <a:pPr marL="0" indent="0" algn="ctr">
              <a:buNone/>
            </a:pPr>
            <a:r>
              <a:rPr lang="en-GB" sz="1600" dirty="0">
                <a:effectLst/>
              </a:rPr>
              <a:t>This allows the </a:t>
            </a:r>
            <a:r>
              <a:rPr lang="en-GB" sz="1600" dirty="0" err="1">
                <a:effectLst/>
              </a:rPr>
              <a:t>RAiD</a:t>
            </a:r>
            <a:r>
              <a:rPr lang="en-GB" sz="1600" dirty="0">
                <a:effectLst/>
              </a:rPr>
              <a:t> to encapsulate narrative, chronological view of activity.</a:t>
            </a:r>
            <a:r>
              <a:rPr lang="en-GB" sz="1600" dirty="0">
                <a:effectLst/>
                <a:latin typeface="Arial" panose="020B0604020202020204" pitchFamily="34" charset="0"/>
              </a:rPr>
              <a:t> </a:t>
            </a:r>
            <a:endParaRPr lang="en-US" sz="1600" dirty="0"/>
          </a:p>
        </p:txBody>
      </p:sp>
      <p:sp>
        <p:nvSpPr>
          <p:cNvPr id="14" name="TextBox 13">
            <a:extLst>
              <a:ext uri="{FF2B5EF4-FFF2-40B4-BE49-F238E27FC236}">
                <a16:creationId xmlns:a16="http://schemas.microsoft.com/office/drawing/2014/main" id="{914D57FC-8725-5E5A-6E1A-1DC1DF3E6079}"/>
              </a:ext>
            </a:extLst>
          </p:cNvPr>
          <p:cNvSpPr txBox="1"/>
          <p:nvPr/>
        </p:nvSpPr>
        <p:spPr>
          <a:xfrm>
            <a:off x="8860885" y="2071514"/>
            <a:ext cx="3072809" cy="2646878"/>
          </a:xfrm>
          <a:prstGeom prst="rect">
            <a:avLst/>
          </a:prstGeom>
          <a:noFill/>
        </p:spPr>
        <p:txBody>
          <a:bodyPr wrap="square" rtlCol="0">
            <a:spAutoFit/>
          </a:bodyPr>
          <a:lstStyle/>
          <a:p>
            <a:pPr marL="0" indent="0" algn="ctr">
              <a:buNone/>
            </a:pPr>
            <a:r>
              <a:rPr lang="en-US" b="1" dirty="0"/>
              <a:t>Contributors: Contributor Roles Taxonomy (</a:t>
            </a:r>
            <a:r>
              <a:rPr lang="en-US" b="1" dirty="0" err="1"/>
              <a:t>CRediT</a:t>
            </a:r>
            <a:r>
              <a:rPr lang="en-US" b="1" dirty="0"/>
              <a:t>)</a:t>
            </a:r>
          </a:p>
          <a:p>
            <a:pPr marL="0" indent="0" algn="ctr">
              <a:buNone/>
            </a:pPr>
            <a:endParaRPr lang="en-US" sz="1600" dirty="0"/>
          </a:p>
          <a:p>
            <a:pPr marL="0" indent="0" algn="ctr">
              <a:buNone/>
            </a:pPr>
            <a:r>
              <a:rPr lang="en-US" sz="1600" dirty="0"/>
              <a:t>Founded in scientific research</a:t>
            </a:r>
          </a:p>
          <a:p>
            <a:pPr marL="0" indent="0" algn="ctr">
              <a:buNone/>
            </a:pPr>
            <a:r>
              <a:rPr lang="en-US" sz="1600" dirty="0"/>
              <a:t>Embedding the practice research voice in </a:t>
            </a:r>
            <a:r>
              <a:rPr lang="en-US" sz="1600" dirty="0" err="1"/>
              <a:t>CRediT</a:t>
            </a:r>
            <a:r>
              <a:rPr lang="en-US" sz="1600" dirty="0"/>
              <a:t> discussions. </a:t>
            </a:r>
          </a:p>
          <a:p>
            <a:pPr marL="0" indent="0" algn="ctr">
              <a:buNone/>
            </a:pPr>
            <a:r>
              <a:rPr lang="en-US" sz="1600" dirty="0"/>
              <a:t>Potential to work with </a:t>
            </a:r>
            <a:r>
              <a:rPr lang="en-US" sz="1600" dirty="0" err="1"/>
              <a:t>CRediT</a:t>
            </a:r>
            <a:r>
              <a:rPr lang="en-US" sz="1600" dirty="0"/>
              <a:t> community on contributor roles that reflect practice research.</a:t>
            </a:r>
          </a:p>
          <a:p>
            <a:endParaRPr lang="en-US" dirty="0"/>
          </a:p>
        </p:txBody>
      </p:sp>
    </p:spTree>
    <p:extLst>
      <p:ext uri="{BB962C8B-B14F-4D97-AF65-F5344CB8AC3E}">
        <p14:creationId xmlns:p14="http://schemas.microsoft.com/office/powerpoint/2010/main" val="2639303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ABDFE-BDE7-8DBA-A1AB-983CE0A75337}"/>
              </a:ext>
            </a:extLst>
          </p:cNvPr>
          <p:cNvSpPr>
            <a:spLocks noGrp="1"/>
          </p:cNvSpPr>
          <p:nvPr>
            <p:ph type="title"/>
          </p:nvPr>
        </p:nvSpPr>
        <p:spPr>
          <a:xfrm>
            <a:off x="1451579" y="804519"/>
            <a:ext cx="9603275" cy="1049235"/>
          </a:xfrm>
        </p:spPr>
        <p:txBody>
          <a:bodyPr vert="horz" lIns="91440" tIns="45720" rIns="91440" bIns="45720" rtlCol="0" anchor="t">
            <a:normAutofit/>
          </a:bodyPr>
          <a:lstStyle/>
          <a:p>
            <a:r>
              <a:rPr lang="en-US" dirty="0"/>
              <a:t>The potential landscape / vista / panorama</a:t>
            </a:r>
          </a:p>
        </p:txBody>
      </p:sp>
      <p:sp>
        <p:nvSpPr>
          <p:cNvPr id="4" name="TextBox 3">
            <a:extLst>
              <a:ext uri="{FF2B5EF4-FFF2-40B4-BE49-F238E27FC236}">
                <a16:creationId xmlns:a16="http://schemas.microsoft.com/office/drawing/2014/main" id="{279A7F3F-ED3E-8DB8-B437-38609EB5EF5A}"/>
              </a:ext>
            </a:extLst>
          </p:cNvPr>
          <p:cNvSpPr txBox="1"/>
          <p:nvPr/>
        </p:nvSpPr>
        <p:spPr>
          <a:xfrm>
            <a:off x="1451579" y="2015734"/>
            <a:ext cx="4158849" cy="3450613"/>
          </a:xfrm>
          <a:prstGeom prst="rect">
            <a:avLst/>
          </a:prstGeom>
        </p:spPr>
        <p:txBody>
          <a:bodyPr vert="horz" lIns="91440" tIns="45720" rIns="91440" bIns="45720" rtlCol="0" anchor="t">
            <a:normAutofit/>
          </a:bodyPr>
          <a:lstStyle/>
          <a:p>
            <a:pPr defTabSz="914400">
              <a:lnSpc>
                <a:spcPct val="110000"/>
              </a:lnSpc>
              <a:spcAft>
                <a:spcPts val="600"/>
              </a:spcAft>
              <a:buClr>
                <a:schemeClr val="accent1"/>
              </a:buClr>
              <a:buSzPct val="100000"/>
            </a:pPr>
            <a:r>
              <a:rPr lang="en-US" sz="3200" dirty="0"/>
              <a:t>Creating an equitable opportunity where we are all part of the same landscape</a:t>
            </a:r>
          </a:p>
        </p:txBody>
      </p:sp>
      <p:pic>
        <p:nvPicPr>
          <p:cNvPr id="5" name="Picture 4" descr="Image of a meadow to represent the potential landscape">
            <a:extLst>
              <a:ext uri="{FF2B5EF4-FFF2-40B4-BE49-F238E27FC236}">
                <a16:creationId xmlns:a16="http://schemas.microsoft.com/office/drawing/2014/main" id="{832AF31D-79F1-CADF-F127-F4B1C47B34DF}"/>
              </a:ext>
            </a:extLst>
          </p:cNvPr>
          <p:cNvPicPr>
            <a:picLocks noChangeAspect="1"/>
          </p:cNvPicPr>
          <p:nvPr/>
        </p:nvPicPr>
        <p:blipFill rotWithShape="1">
          <a:blip r:embed="rId3"/>
          <a:srcRect r="1430" b="3"/>
          <a:stretch/>
        </p:blipFill>
        <p:spPr>
          <a:xfrm>
            <a:off x="6277257" y="2174242"/>
            <a:ext cx="4613872" cy="3124351"/>
          </a:xfrm>
          <a:prstGeom prst="rect">
            <a:avLst/>
          </a:prstGeom>
        </p:spPr>
      </p:pic>
      <p:sp>
        <p:nvSpPr>
          <p:cNvPr id="6" name="TextBox 5">
            <a:extLst>
              <a:ext uri="{FF2B5EF4-FFF2-40B4-BE49-F238E27FC236}">
                <a16:creationId xmlns:a16="http://schemas.microsoft.com/office/drawing/2014/main" id="{157255D5-A369-2B37-1F5B-6404BD0F1046}"/>
              </a:ext>
            </a:extLst>
          </p:cNvPr>
          <p:cNvSpPr txBox="1"/>
          <p:nvPr/>
        </p:nvSpPr>
        <p:spPr>
          <a:xfrm>
            <a:off x="6464300" y="5664200"/>
            <a:ext cx="4114800" cy="312906"/>
          </a:xfrm>
          <a:prstGeom prst="rect">
            <a:avLst/>
          </a:prstGeom>
          <a:noFill/>
        </p:spPr>
        <p:txBody>
          <a:bodyPr wrap="square" rtlCol="0">
            <a:spAutoFit/>
          </a:bodyPr>
          <a:lstStyle/>
          <a:p>
            <a:pPr defTabSz="914400">
              <a:lnSpc>
                <a:spcPct val="110000"/>
              </a:lnSpc>
              <a:spcAft>
                <a:spcPts val="600"/>
              </a:spcAft>
              <a:buClr>
                <a:schemeClr val="accent1"/>
              </a:buClr>
              <a:buSzPct val="100000"/>
            </a:pPr>
            <a:r>
              <a:rPr lang="en-US" sz="1400" dirty="0"/>
              <a:t>Image by </a:t>
            </a:r>
            <a:r>
              <a:rPr lang="en-GB" sz="1400" dirty="0"/>
              <a:t>Image by </a:t>
            </a:r>
            <a:r>
              <a:rPr lang="en-GB" sz="1400" u="sng" dirty="0">
                <a:hlinkClick r:id="rId4"/>
              </a:rPr>
              <a:t>ferienwohnungen_de</a:t>
            </a:r>
            <a:r>
              <a:rPr lang="en-GB" sz="1400" dirty="0"/>
              <a:t> from </a:t>
            </a:r>
            <a:r>
              <a:rPr lang="en-GB" sz="1400" u="sng" dirty="0">
                <a:hlinkClick r:id="rId5"/>
              </a:rPr>
              <a:t>Pixabay</a:t>
            </a:r>
            <a:r>
              <a:rPr lang="en-GB" sz="1400" dirty="0"/>
              <a:t> </a:t>
            </a:r>
            <a:endParaRPr lang="en-US" sz="1400" dirty="0"/>
          </a:p>
        </p:txBody>
      </p:sp>
    </p:spTree>
    <p:extLst>
      <p:ext uri="{BB962C8B-B14F-4D97-AF65-F5344CB8AC3E}">
        <p14:creationId xmlns:p14="http://schemas.microsoft.com/office/powerpoint/2010/main" val="19709522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ADF72F-417F-80AD-3AA3-1ACD457FDD45}"/>
              </a:ext>
            </a:extLst>
          </p:cNvPr>
          <p:cNvSpPr>
            <a:spLocks noGrp="1"/>
          </p:cNvSpPr>
          <p:nvPr>
            <p:ph type="title"/>
          </p:nvPr>
        </p:nvSpPr>
        <p:spPr>
          <a:xfrm>
            <a:off x="4572001" y="601744"/>
            <a:ext cx="6781800" cy="1338696"/>
          </a:xfrm>
        </p:spPr>
        <p:txBody>
          <a:bodyPr>
            <a:normAutofit/>
          </a:bodyPr>
          <a:lstStyle/>
          <a:p>
            <a:r>
              <a:rPr lang="en-GB" sz="5400" dirty="0"/>
              <a:t>Questions</a:t>
            </a:r>
          </a:p>
          <a:p>
            <a:endParaRPr lang="en-GB" sz="5400" dirty="0"/>
          </a:p>
        </p:txBody>
      </p:sp>
      <p:pic>
        <p:nvPicPr>
          <p:cNvPr id="5" name="Picture 4" descr="Wood human figure">
            <a:extLst>
              <a:ext uri="{FF2B5EF4-FFF2-40B4-BE49-F238E27FC236}">
                <a16:creationId xmlns:a16="http://schemas.microsoft.com/office/drawing/2014/main" id="{4697F253-0965-8B2E-7F92-94A1B9C5DCA7}"/>
              </a:ext>
            </a:extLst>
          </p:cNvPr>
          <p:cNvPicPr>
            <a:picLocks noChangeAspect="1"/>
          </p:cNvPicPr>
          <p:nvPr/>
        </p:nvPicPr>
        <p:blipFill rotWithShape="1">
          <a:blip r:embed="rId3"/>
          <a:srcRect l="6441" r="57013" b="-1"/>
          <a:stretch/>
        </p:blipFill>
        <p:spPr>
          <a:xfrm>
            <a:off x="20" y="10"/>
            <a:ext cx="3754739" cy="6857990"/>
          </a:xfrm>
          <a:custGeom>
            <a:avLst/>
            <a:gdLst/>
            <a:ahLst/>
            <a:cxnLst/>
            <a:rect l="l" t="t" r="r" b="b"/>
            <a:pathLst>
              <a:path w="3754759" h="6858000">
                <a:moveTo>
                  <a:pt x="0" y="0"/>
                </a:moveTo>
                <a:lnTo>
                  <a:pt x="3405358" y="0"/>
                </a:lnTo>
                <a:lnTo>
                  <a:pt x="3406298" y="5103"/>
                </a:lnTo>
                <a:cubicBezTo>
                  <a:pt x="3408705" y="9272"/>
                  <a:pt x="3410993" y="13534"/>
                  <a:pt x="3408744" y="22806"/>
                </a:cubicBezTo>
                <a:cubicBezTo>
                  <a:pt x="3398212" y="18869"/>
                  <a:pt x="3412504" y="58782"/>
                  <a:pt x="3403554" y="60481"/>
                </a:cubicBezTo>
                <a:cubicBezTo>
                  <a:pt x="3417198" y="75379"/>
                  <a:pt x="3401704" y="83956"/>
                  <a:pt x="3406685" y="104437"/>
                </a:cubicBezTo>
                <a:cubicBezTo>
                  <a:pt x="3412035" y="113935"/>
                  <a:pt x="3413215" y="120918"/>
                  <a:pt x="3408439" y="130745"/>
                </a:cubicBezTo>
                <a:cubicBezTo>
                  <a:pt x="3434362" y="174436"/>
                  <a:pt x="3410826" y="157826"/>
                  <a:pt x="3422002" y="199353"/>
                </a:cubicBezTo>
                <a:cubicBezTo>
                  <a:pt x="3433366" y="235046"/>
                  <a:pt x="3441595" y="275734"/>
                  <a:pt x="3466217" y="309590"/>
                </a:cubicBezTo>
                <a:cubicBezTo>
                  <a:pt x="3473022" y="315692"/>
                  <a:pt x="3476249" y="331335"/>
                  <a:pt x="3473425" y="344525"/>
                </a:cubicBezTo>
                <a:cubicBezTo>
                  <a:pt x="3472938" y="346792"/>
                  <a:pt x="3472286" y="348904"/>
                  <a:pt x="3471491" y="350788"/>
                </a:cubicBezTo>
                <a:cubicBezTo>
                  <a:pt x="3476473" y="380853"/>
                  <a:pt x="3497528" y="490678"/>
                  <a:pt x="3503314" y="524915"/>
                </a:cubicBezTo>
                <a:cubicBezTo>
                  <a:pt x="3495110" y="528110"/>
                  <a:pt x="3511009" y="544789"/>
                  <a:pt x="3506208" y="556205"/>
                </a:cubicBezTo>
                <a:cubicBezTo>
                  <a:pt x="3501906" y="564424"/>
                  <a:pt x="3505727" y="571402"/>
                  <a:pt x="3506503" y="579730"/>
                </a:cubicBezTo>
                <a:cubicBezTo>
                  <a:pt x="3503352" y="590904"/>
                  <a:pt x="3511763" y="626437"/>
                  <a:pt x="3516997" y="635552"/>
                </a:cubicBezTo>
                <a:cubicBezTo>
                  <a:pt x="3534688" y="657082"/>
                  <a:pt x="3524838" y="708447"/>
                  <a:pt x="3538464" y="726388"/>
                </a:cubicBezTo>
                <a:cubicBezTo>
                  <a:pt x="3540659" y="733032"/>
                  <a:pt x="3541735" y="739585"/>
                  <a:pt x="3542115" y="746049"/>
                </a:cubicBezTo>
                <a:lnTo>
                  <a:pt x="3541598" y="764218"/>
                </a:lnTo>
                <a:lnTo>
                  <a:pt x="3538294" y="769538"/>
                </a:lnTo>
                <a:lnTo>
                  <a:pt x="3539714" y="780556"/>
                </a:lnTo>
                <a:lnTo>
                  <a:pt x="3539328" y="783752"/>
                </a:lnTo>
                <a:cubicBezTo>
                  <a:pt x="3538575" y="789859"/>
                  <a:pt x="3537953" y="795880"/>
                  <a:pt x="3537882" y="801812"/>
                </a:cubicBezTo>
                <a:cubicBezTo>
                  <a:pt x="3555332" y="793164"/>
                  <a:pt x="3540143" y="850853"/>
                  <a:pt x="3553763" y="833773"/>
                </a:cubicBezTo>
                <a:cubicBezTo>
                  <a:pt x="3556400" y="864868"/>
                  <a:pt x="3568671" y="840452"/>
                  <a:pt x="3557696" y="878520"/>
                </a:cubicBezTo>
                <a:cubicBezTo>
                  <a:pt x="3574636" y="926170"/>
                  <a:pt x="3572932" y="1002669"/>
                  <a:pt x="3596902" y="1039468"/>
                </a:cubicBezTo>
                <a:cubicBezTo>
                  <a:pt x="3588227" y="1035176"/>
                  <a:pt x="3582669" y="1055878"/>
                  <a:pt x="3587550" y="1069793"/>
                </a:cubicBezTo>
                <a:cubicBezTo>
                  <a:pt x="3553603" y="1054905"/>
                  <a:pt x="3620138" y="1124159"/>
                  <a:pt x="3598129" y="1137690"/>
                </a:cubicBezTo>
                <a:cubicBezTo>
                  <a:pt x="3619154" y="1137277"/>
                  <a:pt x="3657845" y="1198819"/>
                  <a:pt x="3642072" y="1229443"/>
                </a:cubicBezTo>
                <a:cubicBezTo>
                  <a:pt x="3648492" y="1274612"/>
                  <a:pt x="3667414" y="1305895"/>
                  <a:pt x="3662799" y="1353804"/>
                </a:cubicBezTo>
                <a:cubicBezTo>
                  <a:pt x="3665680" y="1355144"/>
                  <a:pt x="3668149" y="1357448"/>
                  <a:pt x="3670319" y="1360420"/>
                </a:cubicBezTo>
                <a:lnTo>
                  <a:pt x="3675717" y="1370453"/>
                </a:lnTo>
                <a:lnTo>
                  <a:pt x="3675458" y="1372456"/>
                </a:lnTo>
                <a:cubicBezTo>
                  <a:pt x="3675775" y="1380261"/>
                  <a:pt x="3677154" y="1384198"/>
                  <a:pt x="3678998" y="1386422"/>
                </a:cubicBezTo>
                <a:lnTo>
                  <a:pt x="3681613" y="1387932"/>
                </a:lnTo>
                <a:lnTo>
                  <a:pt x="3684619" y="1397028"/>
                </a:lnTo>
                <a:lnTo>
                  <a:pt x="3692094" y="1413643"/>
                </a:lnTo>
                <a:lnTo>
                  <a:pt x="3692036" y="1417975"/>
                </a:lnTo>
                <a:lnTo>
                  <a:pt x="3701043" y="1444940"/>
                </a:lnTo>
                <a:lnTo>
                  <a:pt x="3700474" y="1445893"/>
                </a:lnTo>
                <a:cubicBezTo>
                  <a:pt x="3699407" y="1448641"/>
                  <a:pt x="3699006" y="1451835"/>
                  <a:pt x="3699990" y="1456030"/>
                </a:cubicBezTo>
                <a:cubicBezTo>
                  <a:pt x="3688343" y="1458099"/>
                  <a:pt x="3696713" y="1461887"/>
                  <a:pt x="3700642" y="1474079"/>
                </a:cubicBezTo>
                <a:cubicBezTo>
                  <a:pt x="3683431" y="1480016"/>
                  <a:pt x="3700716" y="1509516"/>
                  <a:pt x="3693587" y="1522890"/>
                </a:cubicBezTo>
                <a:cubicBezTo>
                  <a:pt x="3696861" y="1531716"/>
                  <a:pt x="3700010" y="1541157"/>
                  <a:pt x="3702900" y="1551068"/>
                </a:cubicBezTo>
                <a:lnTo>
                  <a:pt x="3708038" y="1631578"/>
                </a:lnTo>
                <a:lnTo>
                  <a:pt x="3698097" y="1716642"/>
                </a:lnTo>
                <a:cubicBezTo>
                  <a:pt x="3699314" y="1747867"/>
                  <a:pt x="3695412" y="1775147"/>
                  <a:pt x="3700384" y="1801382"/>
                </a:cubicBezTo>
                <a:cubicBezTo>
                  <a:pt x="3696845" y="1812311"/>
                  <a:pt x="3695699" y="1822504"/>
                  <a:pt x="3702257" y="1832013"/>
                </a:cubicBezTo>
                <a:cubicBezTo>
                  <a:pt x="3701651" y="1861238"/>
                  <a:pt x="3693313" y="1868713"/>
                  <a:pt x="3700986" y="1886838"/>
                </a:cubicBezTo>
                <a:cubicBezTo>
                  <a:pt x="3687741" y="1903887"/>
                  <a:pt x="3693148" y="1904594"/>
                  <a:pt x="3697545" y="1912087"/>
                </a:cubicBezTo>
                <a:lnTo>
                  <a:pt x="3697885" y="1913171"/>
                </a:lnTo>
                <a:lnTo>
                  <a:pt x="3695987" y="1915505"/>
                </a:lnTo>
                <a:lnTo>
                  <a:pt x="3695284" y="1920179"/>
                </a:lnTo>
                <a:lnTo>
                  <a:pt x="3696499" y="1932787"/>
                </a:lnTo>
                <a:lnTo>
                  <a:pt x="3697473" y="1937503"/>
                </a:lnTo>
                <a:cubicBezTo>
                  <a:pt x="3697953" y="1940760"/>
                  <a:pt x="3698023" y="1942937"/>
                  <a:pt x="3697799" y="1944457"/>
                </a:cubicBezTo>
                <a:lnTo>
                  <a:pt x="3697642" y="1944638"/>
                </a:lnTo>
                <a:lnTo>
                  <a:pt x="3698268" y="1951136"/>
                </a:lnTo>
                <a:cubicBezTo>
                  <a:pt x="3699704" y="1962083"/>
                  <a:pt x="3701457" y="1972719"/>
                  <a:pt x="3703418" y="1982828"/>
                </a:cubicBezTo>
                <a:cubicBezTo>
                  <a:pt x="3694620" y="1991887"/>
                  <a:pt x="3707345" y="2028973"/>
                  <a:pt x="3689767" y="2025705"/>
                </a:cubicBezTo>
                <a:cubicBezTo>
                  <a:pt x="3691896" y="2039367"/>
                  <a:pt x="3699517" y="2047321"/>
                  <a:pt x="3687894" y="2043252"/>
                </a:cubicBezTo>
                <a:cubicBezTo>
                  <a:pt x="3688268" y="2047766"/>
                  <a:pt x="3687435" y="2050599"/>
                  <a:pt x="3686015" y="2052668"/>
                </a:cubicBezTo>
                <a:lnTo>
                  <a:pt x="3685329" y="2053280"/>
                </a:lnTo>
                <a:lnTo>
                  <a:pt x="3690348" y="2083660"/>
                </a:lnTo>
                <a:lnTo>
                  <a:pt x="3689688" y="2087758"/>
                </a:lnTo>
                <a:lnTo>
                  <a:pt x="3694656" y="2107476"/>
                </a:lnTo>
                <a:lnTo>
                  <a:pt x="3696317" y="2117709"/>
                </a:lnTo>
                <a:lnTo>
                  <a:pt x="3698652" y="2120508"/>
                </a:lnTo>
                <a:cubicBezTo>
                  <a:pt x="3700138" y="2123582"/>
                  <a:pt x="3700933" y="2128051"/>
                  <a:pt x="3700157" y="2135655"/>
                </a:cubicBezTo>
                <a:lnTo>
                  <a:pt x="3699626" y="2137431"/>
                </a:lnTo>
                <a:lnTo>
                  <a:pt x="3703486" y="2149795"/>
                </a:lnTo>
                <a:cubicBezTo>
                  <a:pt x="3705184" y="2153754"/>
                  <a:pt x="3707268" y="2157232"/>
                  <a:pt x="3709885" y="2160002"/>
                </a:cubicBezTo>
                <a:cubicBezTo>
                  <a:pt x="3698737" y="2203287"/>
                  <a:pt x="3712805" y="2242927"/>
                  <a:pt x="3712777" y="2289319"/>
                </a:cubicBezTo>
                <a:cubicBezTo>
                  <a:pt x="3693169" y="2310331"/>
                  <a:pt x="3722276" y="2389074"/>
                  <a:pt x="3742794" y="2399589"/>
                </a:cubicBezTo>
                <a:cubicBezTo>
                  <a:pt x="3725319" y="2400703"/>
                  <a:pt x="3751962" y="2457534"/>
                  <a:pt x="3753311" y="2472464"/>
                </a:cubicBezTo>
                <a:cubicBezTo>
                  <a:pt x="3753760" y="2477441"/>
                  <a:pt x="3751399" y="2477762"/>
                  <a:pt x="3743656" y="2469811"/>
                </a:cubicBezTo>
                <a:cubicBezTo>
                  <a:pt x="3746474" y="2485608"/>
                  <a:pt x="3738186" y="2502460"/>
                  <a:pt x="3730339" y="2493869"/>
                </a:cubicBezTo>
                <a:cubicBezTo>
                  <a:pt x="3748556" y="2541387"/>
                  <a:pt x="3736267" y="2613433"/>
                  <a:pt x="3746134" y="2667651"/>
                </a:cubicBezTo>
                <a:cubicBezTo>
                  <a:pt x="3730160" y="2698252"/>
                  <a:pt x="3745496" y="2681337"/>
                  <a:pt x="3743743" y="2712354"/>
                </a:cubicBezTo>
                <a:cubicBezTo>
                  <a:pt x="3759373" y="2703131"/>
                  <a:pt x="3736572" y="2750256"/>
                  <a:pt x="3754759" y="2751060"/>
                </a:cubicBezTo>
                <a:cubicBezTo>
                  <a:pt x="3753864" y="2756679"/>
                  <a:pt x="3752424" y="2762098"/>
                  <a:pt x="3750841" y="2767527"/>
                </a:cubicBezTo>
                <a:lnTo>
                  <a:pt x="3750021" y="2770377"/>
                </a:lnTo>
                <a:lnTo>
                  <a:pt x="3749874" y="2781617"/>
                </a:lnTo>
                <a:lnTo>
                  <a:pt x="3745916" y="2784975"/>
                </a:lnTo>
                <a:lnTo>
                  <a:pt x="3742888" y="2802030"/>
                </a:lnTo>
                <a:cubicBezTo>
                  <a:pt x="3742360" y="2808388"/>
                  <a:pt x="3742498" y="2815196"/>
                  <a:pt x="3743710" y="2822667"/>
                </a:cubicBezTo>
                <a:cubicBezTo>
                  <a:pt x="3751787" y="2840797"/>
                  <a:pt x="3744398" y="2870002"/>
                  <a:pt x="3746201" y="2896003"/>
                </a:cubicBezTo>
                <a:lnTo>
                  <a:pt x="3749006" y="2907846"/>
                </a:lnTo>
                <a:lnTo>
                  <a:pt x="3747206" y="2947037"/>
                </a:lnTo>
                <a:cubicBezTo>
                  <a:pt x="3747030" y="2958176"/>
                  <a:pt x="3747214" y="2969719"/>
                  <a:pt x="3748070" y="2981841"/>
                </a:cubicBezTo>
                <a:lnTo>
                  <a:pt x="3750937" y="3004278"/>
                </a:lnTo>
                <a:lnTo>
                  <a:pt x="3749761" y="3010254"/>
                </a:lnTo>
                <a:cubicBezTo>
                  <a:pt x="3750425" y="3020530"/>
                  <a:pt x="3756245" y="3033889"/>
                  <a:pt x="3749923" y="3032983"/>
                </a:cubicBezTo>
                <a:lnTo>
                  <a:pt x="3752658" y="3044429"/>
                </a:lnTo>
                <a:lnTo>
                  <a:pt x="3748217" y="3056076"/>
                </a:lnTo>
                <a:cubicBezTo>
                  <a:pt x="3747117" y="3057381"/>
                  <a:pt x="3745928" y="3058381"/>
                  <a:pt x="3744691" y="3059042"/>
                </a:cubicBezTo>
                <a:lnTo>
                  <a:pt x="3747123" y="3075102"/>
                </a:lnTo>
                <a:lnTo>
                  <a:pt x="3744190" y="3088509"/>
                </a:lnTo>
                <a:lnTo>
                  <a:pt x="3747093" y="3099930"/>
                </a:lnTo>
                <a:lnTo>
                  <a:pt x="3746799" y="3104743"/>
                </a:lnTo>
                <a:lnTo>
                  <a:pt x="3745610" y="3116729"/>
                </a:lnTo>
                <a:cubicBezTo>
                  <a:pt x="3744666" y="3122891"/>
                  <a:pt x="3743503" y="3129792"/>
                  <a:pt x="3742676" y="3137453"/>
                </a:cubicBezTo>
                <a:lnTo>
                  <a:pt x="3742441" y="3143884"/>
                </a:lnTo>
                <a:lnTo>
                  <a:pt x="3737104" y="3158122"/>
                </a:lnTo>
                <a:cubicBezTo>
                  <a:pt x="3733050" y="3168490"/>
                  <a:pt x="3730374" y="3176626"/>
                  <a:pt x="3733275" y="3185367"/>
                </a:cubicBezTo>
                <a:cubicBezTo>
                  <a:pt x="3728135" y="3200760"/>
                  <a:pt x="3712176" y="3212117"/>
                  <a:pt x="3717639" y="3233769"/>
                </a:cubicBezTo>
                <a:cubicBezTo>
                  <a:pt x="3709851" y="3227497"/>
                  <a:pt x="3717920" y="3258095"/>
                  <a:pt x="3710433" y="3262123"/>
                </a:cubicBezTo>
                <a:cubicBezTo>
                  <a:pt x="3704342" y="3264110"/>
                  <a:pt x="3705370" y="3273856"/>
                  <a:pt x="3703458" y="3281408"/>
                </a:cubicBezTo>
                <a:cubicBezTo>
                  <a:pt x="3697412" y="3287020"/>
                  <a:pt x="3693483" y="3324746"/>
                  <a:pt x="3695027" y="3337739"/>
                </a:cubicBezTo>
                <a:cubicBezTo>
                  <a:pt x="3703095" y="3374177"/>
                  <a:pt x="3679154" y="3404974"/>
                  <a:pt x="3684951" y="3434139"/>
                </a:cubicBezTo>
                <a:cubicBezTo>
                  <a:pt x="3684732" y="3441861"/>
                  <a:pt x="3683615" y="3448308"/>
                  <a:pt x="3681946" y="3453928"/>
                </a:cubicBezTo>
                <a:lnTo>
                  <a:pt x="3675939" y="3468021"/>
                </a:lnTo>
                <a:cubicBezTo>
                  <a:pt x="3674480" y="3468264"/>
                  <a:pt x="3673022" y="3468506"/>
                  <a:pt x="3671563" y="3468748"/>
                </a:cubicBezTo>
                <a:lnTo>
                  <a:pt x="3669360" y="3479164"/>
                </a:lnTo>
                <a:lnTo>
                  <a:pt x="3668060" y="3481325"/>
                </a:lnTo>
                <a:cubicBezTo>
                  <a:pt x="3665560" y="3485437"/>
                  <a:pt x="3663197" y="3489622"/>
                  <a:pt x="3661315" y="3494328"/>
                </a:cubicBezTo>
                <a:cubicBezTo>
                  <a:pt x="3678446" y="3506175"/>
                  <a:pt x="3648136" y="3536311"/>
                  <a:pt x="3664679" y="3537226"/>
                </a:cubicBezTo>
                <a:cubicBezTo>
                  <a:pt x="3657322" y="3565147"/>
                  <a:pt x="3674997" y="3558694"/>
                  <a:pt x="3654205" y="3577551"/>
                </a:cubicBezTo>
                <a:cubicBezTo>
                  <a:pt x="3653633" y="3634248"/>
                  <a:pt x="3628736" y="3694092"/>
                  <a:pt x="3637325" y="3749618"/>
                </a:cubicBezTo>
                <a:cubicBezTo>
                  <a:pt x="3631446" y="3736800"/>
                  <a:pt x="3620480" y="3747498"/>
                  <a:pt x="3620258" y="3763981"/>
                </a:cubicBezTo>
                <a:cubicBezTo>
                  <a:pt x="3596667" y="3715365"/>
                  <a:pt x="3630603" y="3842969"/>
                  <a:pt x="3608193" y="3830141"/>
                </a:cubicBezTo>
                <a:cubicBezTo>
                  <a:pt x="3625759" y="3852486"/>
                  <a:pt x="3638965" y="3943841"/>
                  <a:pt x="3616479" y="3951521"/>
                </a:cubicBezTo>
                <a:cubicBezTo>
                  <a:pt x="3607940" y="3994867"/>
                  <a:pt x="3614033" y="4040502"/>
                  <a:pt x="3595498" y="4074157"/>
                </a:cubicBezTo>
                <a:cubicBezTo>
                  <a:pt x="3597477" y="4078342"/>
                  <a:pt x="3598819" y="4082864"/>
                  <a:pt x="3599706" y="4087599"/>
                </a:cubicBezTo>
                <a:lnTo>
                  <a:pt x="3601103" y="4101515"/>
                </a:lnTo>
                <a:lnTo>
                  <a:pt x="3600274" y="4102849"/>
                </a:lnTo>
                <a:cubicBezTo>
                  <a:pt x="3598143" y="4109482"/>
                  <a:pt x="3598077" y="4114144"/>
                  <a:pt x="3598925" y="4117926"/>
                </a:cubicBezTo>
                <a:lnTo>
                  <a:pt x="3600630" y="4121966"/>
                </a:lnTo>
                <a:lnTo>
                  <a:pt x="3600331" y="4132543"/>
                </a:lnTo>
                <a:lnTo>
                  <a:pt x="3601432" y="4154003"/>
                </a:lnTo>
                <a:lnTo>
                  <a:pt x="3600054" y="4157433"/>
                </a:lnTo>
                <a:lnTo>
                  <a:pt x="3599248" y="4188888"/>
                </a:lnTo>
                <a:cubicBezTo>
                  <a:pt x="3598993" y="4188940"/>
                  <a:pt x="3598738" y="4188992"/>
                  <a:pt x="3598484" y="4189044"/>
                </a:cubicBezTo>
                <a:cubicBezTo>
                  <a:pt x="3596754" y="4190111"/>
                  <a:pt x="3595443" y="4192250"/>
                  <a:pt x="3594971" y="4196698"/>
                </a:cubicBezTo>
                <a:cubicBezTo>
                  <a:pt x="3584674" y="4185805"/>
                  <a:pt x="3590455" y="4197885"/>
                  <a:pt x="3589971" y="4211958"/>
                </a:cubicBezTo>
                <a:cubicBezTo>
                  <a:pt x="3573870" y="4198179"/>
                  <a:pt x="3579156" y="4240607"/>
                  <a:pt x="3569135" y="4243705"/>
                </a:cubicBezTo>
                <a:cubicBezTo>
                  <a:pt x="3569142" y="4254351"/>
                  <a:pt x="3568856" y="4265362"/>
                  <a:pt x="3568210" y="4276468"/>
                </a:cubicBezTo>
                <a:lnTo>
                  <a:pt x="3567613" y="4282925"/>
                </a:lnTo>
                <a:cubicBezTo>
                  <a:pt x="3567553" y="4282949"/>
                  <a:pt x="3567492" y="4282974"/>
                  <a:pt x="3567432" y="4282999"/>
                </a:cubicBezTo>
                <a:cubicBezTo>
                  <a:pt x="3566940" y="4284280"/>
                  <a:pt x="3566607" y="4286359"/>
                  <a:pt x="3566464" y="4289697"/>
                </a:cubicBezTo>
                <a:lnTo>
                  <a:pt x="3566526" y="4294698"/>
                </a:lnTo>
                <a:lnTo>
                  <a:pt x="3565367" y="4307225"/>
                </a:lnTo>
                <a:lnTo>
                  <a:pt x="3563841" y="4311164"/>
                </a:lnTo>
                <a:lnTo>
                  <a:pt x="3561610" y="4312189"/>
                </a:lnTo>
                <a:lnTo>
                  <a:pt x="3561734" y="4313408"/>
                </a:lnTo>
                <a:cubicBezTo>
                  <a:pt x="3564537" y="4323096"/>
                  <a:pt x="3569544" y="4327053"/>
                  <a:pt x="3553832" y="4334910"/>
                </a:cubicBezTo>
                <a:cubicBezTo>
                  <a:pt x="3557797" y="4356533"/>
                  <a:pt x="3548502" y="4358433"/>
                  <a:pt x="3542564" y="4385380"/>
                </a:cubicBezTo>
                <a:cubicBezTo>
                  <a:pt x="3547050" y="4398267"/>
                  <a:pt x="3544091" y="4407098"/>
                  <a:pt x="3538724" y="4415150"/>
                </a:cubicBezTo>
                <a:cubicBezTo>
                  <a:pt x="3538633" y="4442707"/>
                  <a:pt x="3529920" y="4465824"/>
                  <a:pt x="3525348" y="4495753"/>
                </a:cubicBezTo>
                <a:cubicBezTo>
                  <a:pt x="3529387" y="4530212"/>
                  <a:pt x="3514579" y="4543935"/>
                  <a:pt x="3509749" y="4575934"/>
                </a:cubicBezTo>
                <a:cubicBezTo>
                  <a:pt x="3519579" y="4606914"/>
                  <a:pt x="3496418" y="4596497"/>
                  <a:pt x="3489779" y="4611927"/>
                </a:cubicBezTo>
                <a:lnTo>
                  <a:pt x="3488856" y="4616508"/>
                </a:lnTo>
                <a:lnTo>
                  <a:pt x="3489486" y="4629163"/>
                </a:lnTo>
                <a:lnTo>
                  <a:pt x="3490242" y="4633947"/>
                </a:lnTo>
                <a:cubicBezTo>
                  <a:pt x="3490570" y="4637233"/>
                  <a:pt x="3490539" y="4639406"/>
                  <a:pt x="3490244" y="4640894"/>
                </a:cubicBezTo>
                <a:lnTo>
                  <a:pt x="3490078" y="4641059"/>
                </a:lnTo>
                <a:lnTo>
                  <a:pt x="3490403" y="4647582"/>
                </a:lnTo>
                <a:cubicBezTo>
                  <a:pt x="3491330" y="4658608"/>
                  <a:pt x="3492590" y="4669354"/>
                  <a:pt x="3494082" y="4679601"/>
                </a:cubicBezTo>
                <a:cubicBezTo>
                  <a:pt x="3484854" y="4687754"/>
                  <a:pt x="3495864" y="4725869"/>
                  <a:pt x="3478421" y="4720918"/>
                </a:cubicBezTo>
                <a:cubicBezTo>
                  <a:pt x="3479918" y="4734712"/>
                  <a:pt x="3487176" y="4743359"/>
                  <a:pt x="3475730" y="4738188"/>
                </a:cubicBezTo>
                <a:cubicBezTo>
                  <a:pt x="3475894" y="4742712"/>
                  <a:pt x="3474928" y="4745450"/>
                  <a:pt x="3473409" y="4747368"/>
                </a:cubicBezTo>
                <a:lnTo>
                  <a:pt x="3472696" y="4747913"/>
                </a:lnTo>
                <a:lnTo>
                  <a:pt x="3476304" y="4778609"/>
                </a:lnTo>
                <a:lnTo>
                  <a:pt x="3475454" y="4782623"/>
                </a:lnTo>
                <a:lnTo>
                  <a:pt x="3479507" y="4802712"/>
                </a:lnTo>
                <a:lnTo>
                  <a:pt x="3480695" y="4813049"/>
                </a:lnTo>
                <a:lnTo>
                  <a:pt x="3482902" y="4816057"/>
                </a:lnTo>
                <a:cubicBezTo>
                  <a:pt x="3484247" y="4819259"/>
                  <a:pt x="3484834" y="4823783"/>
                  <a:pt x="3483703" y="4831270"/>
                </a:cubicBezTo>
                <a:lnTo>
                  <a:pt x="3483090" y="4832984"/>
                </a:lnTo>
                <a:lnTo>
                  <a:pt x="3486378" y="4845654"/>
                </a:lnTo>
                <a:cubicBezTo>
                  <a:pt x="3487893" y="4849755"/>
                  <a:pt x="3489817" y="4853416"/>
                  <a:pt x="3492309" y="4856425"/>
                </a:cubicBezTo>
                <a:cubicBezTo>
                  <a:pt x="3479133" y="4898390"/>
                  <a:pt x="3491371" y="4939174"/>
                  <a:pt x="3489182" y="4985308"/>
                </a:cubicBezTo>
                <a:cubicBezTo>
                  <a:pt x="3492413" y="5037202"/>
                  <a:pt x="3496839" y="5073159"/>
                  <a:pt x="3498182" y="5107346"/>
                </a:cubicBezTo>
                <a:cubicBezTo>
                  <a:pt x="3500266" y="5123329"/>
                  <a:pt x="3506680" y="5240376"/>
                  <a:pt x="3499225" y="5231073"/>
                </a:cubicBezTo>
                <a:cubicBezTo>
                  <a:pt x="3515247" y="5280090"/>
                  <a:pt x="3497607" y="5309911"/>
                  <a:pt x="3504960" y="5364785"/>
                </a:cubicBezTo>
                <a:cubicBezTo>
                  <a:pt x="3487546" y="5393671"/>
                  <a:pt x="3503686" y="5378336"/>
                  <a:pt x="3500486" y="5409009"/>
                </a:cubicBezTo>
                <a:cubicBezTo>
                  <a:pt x="3516561" y="5401350"/>
                  <a:pt x="3491544" y="5446009"/>
                  <a:pt x="3509710" y="5448570"/>
                </a:cubicBezTo>
                <a:cubicBezTo>
                  <a:pt x="3508555" y="5454072"/>
                  <a:pt x="3506859" y="5459319"/>
                  <a:pt x="3505022" y="5464568"/>
                </a:cubicBezTo>
                <a:lnTo>
                  <a:pt x="3504070" y="5467320"/>
                </a:lnTo>
                <a:lnTo>
                  <a:pt x="3503399" y="5478483"/>
                </a:lnTo>
                <a:lnTo>
                  <a:pt x="3499281" y="5481443"/>
                </a:lnTo>
                <a:lnTo>
                  <a:pt x="3499047" y="5616712"/>
                </a:lnTo>
                <a:cubicBezTo>
                  <a:pt x="3502347" y="5628424"/>
                  <a:pt x="3503819" y="5666768"/>
                  <a:pt x="3498775" y="5675291"/>
                </a:cubicBezTo>
                <a:cubicBezTo>
                  <a:pt x="3497984" y="5683547"/>
                  <a:pt x="3500335" y="5692400"/>
                  <a:pt x="3494739" y="5697458"/>
                </a:cubicBezTo>
                <a:cubicBezTo>
                  <a:pt x="3492180" y="5715432"/>
                  <a:pt x="3486290" y="5756597"/>
                  <a:pt x="3483423" y="5783137"/>
                </a:cubicBezTo>
                <a:cubicBezTo>
                  <a:pt x="3491452" y="5796973"/>
                  <a:pt x="3477643" y="5819988"/>
                  <a:pt x="3477532" y="5856699"/>
                </a:cubicBezTo>
                <a:cubicBezTo>
                  <a:pt x="3486776" y="5871818"/>
                  <a:pt x="3477340" y="5881447"/>
                  <a:pt x="3490032" y="5910638"/>
                </a:cubicBezTo>
                <a:cubicBezTo>
                  <a:pt x="3488930" y="5911913"/>
                  <a:pt x="3487924" y="5913488"/>
                  <a:pt x="3487046" y="5915313"/>
                </a:cubicBezTo>
                <a:cubicBezTo>
                  <a:pt x="3481941" y="5925917"/>
                  <a:pt x="3482137" y="5942505"/>
                  <a:pt x="3487484" y="5952365"/>
                </a:cubicBezTo>
                <a:cubicBezTo>
                  <a:pt x="3504666" y="5999029"/>
                  <a:pt x="3505019" y="6042078"/>
                  <a:pt x="3509266" y="6082373"/>
                </a:cubicBezTo>
                <a:cubicBezTo>
                  <a:pt x="3512265" y="6128005"/>
                  <a:pt x="3492950" y="6098121"/>
                  <a:pt x="3509564" y="6154771"/>
                </a:cubicBezTo>
                <a:cubicBezTo>
                  <a:pt x="3503223" y="6161045"/>
                  <a:pt x="3503062" y="6168289"/>
                  <a:pt x="3506404" y="6180433"/>
                </a:cubicBezTo>
                <a:cubicBezTo>
                  <a:pt x="3507378" y="6202614"/>
                  <a:pt x="3491084" y="6201180"/>
                  <a:pt x="3501312" y="6223427"/>
                </a:cubicBezTo>
                <a:cubicBezTo>
                  <a:pt x="3492497" y="6219559"/>
                  <a:pt x="3498753" y="6265580"/>
                  <a:pt x="3489469" y="6255476"/>
                </a:cubicBezTo>
                <a:cubicBezTo>
                  <a:pt x="3481791" y="6270065"/>
                  <a:pt x="3495037" y="6276996"/>
                  <a:pt x="3488398" y="6291462"/>
                </a:cubicBezTo>
                <a:cubicBezTo>
                  <a:pt x="3487099" y="6307679"/>
                  <a:pt x="3497555" y="6282019"/>
                  <a:pt x="3498547" y="6299935"/>
                </a:cubicBezTo>
                <a:cubicBezTo>
                  <a:pt x="3498173" y="6321676"/>
                  <a:pt x="3514193" y="6321381"/>
                  <a:pt x="3494028" y="6338390"/>
                </a:cubicBezTo>
                <a:lnTo>
                  <a:pt x="3486030" y="6396716"/>
                </a:lnTo>
                <a:cubicBezTo>
                  <a:pt x="3491309" y="6409668"/>
                  <a:pt x="3488928" y="6420134"/>
                  <a:pt x="3484103" y="6430386"/>
                </a:cubicBezTo>
                <a:cubicBezTo>
                  <a:pt x="3485763" y="6460632"/>
                  <a:pt x="3478568" y="6488285"/>
                  <a:pt x="3475922" y="6522318"/>
                </a:cubicBezTo>
                <a:cubicBezTo>
                  <a:pt x="3482128" y="6559051"/>
                  <a:pt x="3468277" y="6578006"/>
                  <a:pt x="3465506" y="6614374"/>
                </a:cubicBezTo>
                <a:cubicBezTo>
                  <a:pt x="3478925" y="6650248"/>
                  <a:pt x="3446064" y="6638174"/>
                  <a:pt x="3446789" y="6668768"/>
                </a:cubicBezTo>
                <a:cubicBezTo>
                  <a:pt x="3458869" y="6718505"/>
                  <a:pt x="3435878" y="6667592"/>
                  <a:pt x="3439582" y="6744454"/>
                </a:cubicBezTo>
                <a:cubicBezTo>
                  <a:pt x="3441631" y="6748797"/>
                  <a:pt x="3439393" y="6758101"/>
                  <a:pt x="3436538" y="6757102"/>
                </a:cubicBezTo>
                <a:cubicBezTo>
                  <a:pt x="3437461" y="6773941"/>
                  <a:pt x="3420846" y="6822488"/>
                  <a:pt x="3424061" y="6846522"/>
                </a:cubicBezTo>
                <a:lnTo>
                  <a:pt x="3423032" y="6858000"/>
                </a:lnTo>
                <a:lnTo>
                  <a:pt x="0" y="6858000"/>
                </a:lnTo>
                <a:close/>
              </a:path>
            </a:pathLst>
          </a:custGeom>
        </p:spPr>
      </p:pic>
      <p:graphicFrame>
        <p:nvGraphicFramePr>
          <p:cNvPr id="12" name="Content Placeholder 2">
            <a:extLst>
              <a:ext uri="{FF2B5EF4-FFF2-40B4-BE49-F238E27FC236}">
                <a16:creationId xmlns:a16="http://schemas.microsoft.com/office/drawing/2014/main" id="{9547CEB9-679F-6D16-A299-FCD6D9FB8805}"/>
              </a:ext>
            </a:extLst>
          </p:cNvPr>
          <p:cNvGraphicFramePr>
            <a:graphicFrameLocks/>
          </p:cNvGraphicFramePr>
          <p:nvPr>
            <p:extLst>
              <p:ext uri="{D42A27DB-BD31-4B8C-83A1-F6EECF244321}">
                <p14:modId xmlns:p14="http://schemas.microsoft.com/office/powerpoint/2010/main" val="930462154"/>
              </p:ext>
            </p:extLst>
          </p:nvPr>
        </p:nvGraphicFramePr>
        <p:xfrm>
          <a:off x="4346713" y="1577008"/>
          <a:ext cx="7315200" cy="49828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9170761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DBFB1-53AC-DFFF-230C-E773CACCC5E3}"/>
              </a:ext>
            </a:extLst>
          </p:cNvPr>
          <p:cNvSpPr>
            <a:spLocks noGrp="1"/>
          </p:cNvSpPr>
          <p:nvPr>
            <p:ph type="title"/>
          </p:nvPr>
        </p:nvSpPr>
        <p:spPr/>
        <p:txBody>
          <a:bodyPr/>
          <a:lstStyle/>
          <a:p>
            <a:r>
              <a:rPr lang="en-GB" dirty="0"/>
              <a:t>THANK YOU</a:t>
            </a:r>
          </a:p>
        </p:txBody>
      </p:sp>
      <p:sp>
        <p:nvSpPr>
          <p:cNvPr id="3" name="Content Placeholder 2">
            <a:extLst>
              <a:ext uri="{FF2B5EF4-FFF2-40B4-BE49-F238E27FC236}">
                <a16:creationId xmlns:a16="http://schemas.microsoft.com/office/drawing/2014/main" id="{9DCAF09D-5D2F-EB3E-5464-E84ED226D74A}"/>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34176498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9C51009-A09A-4689-8E6C-F8FC99E6A8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386953D-0467-DAD7-79B6-298283C26FD8}"/>
              </a:ext>
            </a:extLst>
          </p:cNvPr>
          <p:cNvSpPr>
            <a:spLocks noGrp="1"/>
          </p:cNvSpPr>
          <p:nvPr>
            <p:ph type="title"/>
          </p:nvPr>
        </p:nvSpPr>
        <p:spPr>
          <a:xfrm>
            <a:off x="844476" y="1600199"/>
            <a:ext cx="3539266" cy="4297680"/>
          </a:xfrm>
        </p:spPr>
        <p:txBody>
          <a:bodyPr anchor="ctr">
            <a:normAutofit/>
          </a:bodyPr>
          <a:lstStyle/>
          <a:p>
            <a:r>
              <a:rPr lang="en-US" dirty="0"/>
              <a:t>Features of ‘non-traditional’ research outputs?</a:t>
            </a:r>
          </a:p>
        </p:txBody>
      </p:sp>
      <p:cxnSp>
        <p:nvCxnSpPr>
          <p:cNvPr id="10" name="Straight Connector 9">
            <a:extLst>
              <a:ext uri="{FF2B5EF4-FFF2-40B4-BE49-F238E27FC236}">
                <a16:creationId xmlns:a16="http://schemas.microsoft.com/office/drawing/2014/main" id="{9EC65442-F244-409C-BF44-C5D6472E810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148839"/>
            <a:ext cx="0" cy="320040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AAFFAA4-B7E6-9FC5-EBAE-07AA0616B51B}"/>
              </a:ext>
            </a:extLst>
          </p:cNvPr>
          <p:cNvSpPr>
            <a:spLocks noGrp="1"/>
          </p:cNvSpPr>
          <p:nvPr>
            <p:ph idx="1"/>
          </p:nvPr>
        </p:nvSpPr>
        <p:spPr>
          <a:xfrm>
            <a:off x="4924852" y="0"/>
            <a:ext cx="6872404" cy="6655633"/>
          </a:xfrm>
        </p:spPr>
        <p:txBody>
          <a:bodyPr anchor="ctr">
            <a:normAutofit/>
          </a:bodyPr>
          <a:lstStyle/>
          <a:p>
            <a:pPr>
              <a:lnSpc>
                <a:spcPct val="110000"/>
              </a:lnSpc>
              <a:buFont typeface="Wingdings" pitchFamily="2" charset="2"/>
              <a:buChar char="Ø"/>
            </a:pPr>
            <a:r>
              <a:rPr lang="en-GB" dirty="0"/>
              <a:t>Often (not always) non-text </a:t>
            </a:r>
          </a:p>
          <a:p>
            <a:pPr>
              <a:lnSpc>
                <a:spcPct val="110000"/>
              </a:lnSpc>
              <a:buFont typeface="Wingdings" pitchFamily="2" charset="2"/>
              <a:buChar char="Ø"/>
            </a:pPr>
            <a:r>
              <a:rPr lang="en-GB" dirty="0"/>
              <a:t>Changes over time </a:t>
            </a:r>
          </a:p>
          <a:p>
            <a:pPr>
              <a:lnSpc>
                <a:spcPct val="110000"/>
              </a:lnSpc>
              <a:buFont typeface="Wingdings" pitchFamily="2" charset="2"/>
              <a:buChar char="Ø"/>
            </a:pPr>
            <a:r>
              <a:rPr lang="en-GB" dirty="0"/>
              <a:t>Can include multiple files (of different formats) which are closed and/or open</a:t>
            </a:r>
          </a:p>
          <a:p>
            <a:pPr>
              <a:lnSpc>
                <a:spcPct val="110000"/>
              </a:lnSpc>
              <a:buFont typeface="Wingdings" pitchFamily="2" charset="2"/>
              <a:buChar char="Ø"/>
            </a:pPr>
            <a:r>
              <a:rPr lang="en-GB" dirty="0"/>
              <a:t>Representation of performance or other live event (remediation)</a:t>
            </a:r>
          </a:p>
          <a:p>
            <a:pPr>
              <a:lnSpc>
                <a:spcPct val="110000"/>
              </a:lnSpc>
              <a:buFont typeface="Wingdings" pitchFamily="2" charset="2"/>
              <a:buChar char="Ø"/>
            </a:pPr>
            <a:r>
              <a:rPr lang="en-US" dirty="0"/>
              <a:t>Research element can be embodied in the work or needs evidencing by a narrative</a:t>
            </a:r>
          </a:p>
          <a:p>
            <a:pPr>
              <a:lnSpc>
                <a:spcPct val="110000"/>
              </a:lnSpc>
              <a:buFont typeface="Wingdings" pitchFamily="2" charset="2"/>
              <a:buChar char="Ø"/>
            </a:pPr>
            <a:r>
              <a:rPr lang="en-US" dirty="0"/>
              <a:t>Process as significant as product</a:t>
            </a:r>
          </a:p>
          <a:p>
            <a:pPr>
              <a:lnSpc>
                <a:spcPct val="110000"/>
              </a:lnSpc>
              <a:buFont typeface="Wingdings" pitchFamily="2" charset="2"/>
              <a:buChar char="Ø"/>
            </a:pPr>
            <a:r>
              <a:rPr lang="en-US" dirty="0"/>
              <a:t>Can be linear or non-linear</a:t>
            </a:r>
          </a:p>
          <a:p>
            <a:pPr>
              <a:lnSpc>
                <a:spcPct val="110000"/>
              </a:lnSpc>
              <a:buFont typeface="Wingdings" pitchFamily="2" charset="2"/>
              <a:buChar char="Ø"/>
            </a:pPr>
            <a:r>
              <a:rPr lang="en-US" dirty="0"/>
              <a:t>Time-based</a:t>
            </a:r>
          </a:p>
          <a:p>
            <a:pPr>
              <a:lnSpc>
                <a:spcPct val="110000"/>
              </a:lnSpc>
              <a:buFont typeface="Wingdings" pitchFamily="2" charset="2"/>
              <a:buChar char="Ø"/>
            </a:pPr>
            <a:r>
              <a:rPr lang="en-US" dirty="0"/>
              <a:t>Often involve a range of contributors that deserve acknowledgement and recognition</a:t>
            </a:r>
          </a:p>
        </p:txBody>
      </p:sp>
    </p:spTree>
    <p:extLst>
      <p:ext uri="{BB962C8B-B14F-4D97-AF65-F5344CB8AC3E}">
        <p14:creationId xmlns:p14="http://schemas.microsoft.com/office/powerpoint/2010/main" val="476175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50000" t="50000" r="50000" b="50000"/>
          </a:path>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9C51009-A09A-4689-8E6C-F8FC99E6A8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44187D2-149D-9D45-22E4-2721AA8C5D7A}"/>
              </a:ext>
            </a:extLst>
          </p:cNvPr>
          <p:cNvSpPr>
            <a:spLocks noGrp="1"/>
          </p:cNvSpPr>
          <p:nvPr>
            <p:ph type="title"/>
          </p:nvPr>
        </p:nvSpPr>
        <p:spPr>
          <a:xfrm>
            <a:off x="709260" y="1600199"/>
            <a:ext cx="3945036" cy="4297680"/>
          </a:xfrm>
        </p:spPr>
        <p:txBody>
          <a:bodyPr anchor="ctr">
            <a:normAutofit/>
          </a:bodyPr>
          <a:lstStyle/>
          <a:p>
            <a:r>
              <a:rPr lang="en-US" dirty="0"/>
              <a:t>Practice research: </a:t>
            </a:r>
            <a:br>
              <a:rPr lang="en-US" dirty="0"/>
            </a:br>
            <a:r>
              <a:rPr lang="en-US" dirty="0"/>
              <a:t>some definitions</a:t>
            </a:r>
          </a:p>
        </p:txBody>
      </p:sp>
      <p:cxnSp>
        <p:nvCxnSpPr>
          <p:cNvPr id="11" name="Straight Connector 10">
            <a:extLst>
              <a:ext uri="{FF2B5EF4-FFF2-40B4-BE49-F238E27FC236}">
                <a16:creationId xmlns:a16="http://schemas.microsoft.com/office/drawing/2014/main" id="{9EC65442-F244-409C-BF44-C5D6472E810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2148839"/>
            <a:ext cx="0" cy="3200400"/>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4" name="Google Shape;110;p4">
            <a:extLst>
              <a:ext uri="{FF2B5EF4-FFF2-40B4-BE49-F238E27FC236}">
                <a16:creationId xmlns:a16="http://schemas.microsoft.com/office/drawing/2014/main" id="{C235B10F-6641-D0C5-8BB0-4E1A71D8CF14}"/>
              </a:ext>
            </a:extLst>
          </p:cNvPr>
          <p:cNvSpPr txBox="1">
            <a:spLocks noGrp="1"/>
          </p:cNvSpPr>
          <p:nvPr>
            <p:ph idx="1"/>
          </p:nvPr>
        </p:nvSpPr>
        <p:spPr>
          <a:xfrm>
            <a:off x="4924842" y="597878"/>
            <a:ext cx="6557898" cy="6260122"/>
          </a:xfrm>
          <a:prstGeom prst="rect">
            <a:avLst/>
          </a:prstGeom>
        </p:spPr>
        <p:txBody>
          <a:bodyPr spcFirstLastPara="1" lIns="91425" tIns="45700" rIns="91425" bIns="45700" anchor="ctr" anchorCtr="0">
            <a:normAutofit/>
          </a:bodyPr>
          <a:lstStyle/>
          <a:p>
            <a:pPr marL="0" lvl="0" indent="0" rtl="0">
              <a:lnSpc>
                <a:spcPct val="110000"/>
              </a:lnSpc>
              <a:spcBef>
                <a:spcPts val="1000"/>
              </a:spcBef>
              <a:spcAft>
                <a:spcPts val="0"/>
              </a:spcAft>
              <a:buClr>
                <a:schemeClr val="dk1"/>
              </a:buClr>
              <a:buSzPct val="100000"/>
              <a:buNone/>
            </a:pPr>
            <a:r>
              <a:rPr lang="en-US" sz="1800" b="1" dirty="0">
                <a:ea typeface="Corbel"/>
                <a:cs typeface="Corbel"/>
                <a:sym typeface="Corbel"/>
              </a:rPr>
              <a:t>Practice research</a:t>
            </a:r>
          </a:p>
          <a:p>
            <a:pPr marL="0" lvl="0" indent="0" rtl="0">
              <a:lnSpc>
                <a:spcPct val="110000"/>
              </a:lnSpc>
              <a:spcBef>
                <a:spcPts val="1000"/>
              </a:spcBef>
              <a:spcAft>
                <a:spcPts val="0"/>
              </a:spcAft>
              <a:buClr>
                <a:schemeClr val="dk1"/>
              </a:buClr>
              <a:buSzPct val="100000"/>
              <a:buNone/>
            </a:pPr>
            <a:r>
              <a:rPr lang="en-US" sz="1800" dirty="0">
                <a:ea typeface="Corbel"/>
                <a:cs typeface="Corbel"/>
                <a:sym typeface="Corbel"/>
              </a:rPr>
              <a:t>“An umbrella term that describes all manners of research where practice is the significant method of research conveyed in a research output. This includes numerous discipline-specific formulations of practice research, which have distinct and unique balances of practice, research narrative and complementary methods within their projects.”</a:t>
            </a:r>
          </a:p>
          <a:p>
            <a:pPr marL="0" lvl="0" indent="0" rtl="0">
              <a:lnSpc>
                <a:spcPct val="110000"/>
              </a:lnSpc>
              <a:spcBef>
                <a:spcPts val="1000"/>
              </a:spcBef>
              <a:spcAft>
                <a:spcPts val="0"/>
              </a:spcAft>
              <a:buClr>
                <a:schemeClr val="dk1"/>
              </a:buClr>
              <a:buSzPct val="100000"/>
              <a:buNone/>
            </a:pPr>
            <a:r>
              <a:rPr lang="en-US" sz="1800" b="1" dirty="0">
                <a:ea typeface="Corbel"/>
                <a:cs typeface="Corbel"/>
                <a:sym typeface="Corbel"/>
              </a:rPr>
              <a:t>Research narrative</a:t>
            </a:r>
          </a:p>
          <a:p>
            <a:pPr marL="0" lvl="0" indent="0" rtl="0">
              <a:lnSpc>
                <a:spcPct val="110000"/>
              </a:lnSpc>
              <a:spcBef>
                <a:spcPts val="1000"/>
              </a:spcBef>
              <a:spcAft>
                <a:spcPts val="0"/>
              </a:spcAft>
              <a:buClr>
                <a:schemeClr val="dk1"/>
              </a:buClr>
              <a:buSzPct val="100000"/>
              <a:buNone/>
            </a:pPr>
            <a:r>
              <a:rPr lang="en-US" sz="1800" dirty="0">
                <a:ea typeface="Corbel"/>
                <a:cs typeface="Corbel"/>
                <a:sym typeface="Corbel"/>
              </a:rPr>
              <a:t>“In a practice research output, a research narrative may be conjoined with, or embodied in, practice. A research narrative articulates the research enquiry that emerges in practice.”</a:t>
            </a:r>
          </a:p>
          <a:p>
            <a:pPr marL="0" lvl="0" indent="0" rtl="0">
              <a:lnSpc>
                <a:spcPct val="110000"/>
              </a:lnSpc>
              <a:spcBef>
                <a:spcPts val="1000"/>
              </a:spcBef>
              <a:spcAft>
                <a:spcPts val="0"/>
              </a:spcAft>
              <a:buClr>
                <a:schemeClr val="dk1"/>
              </a:buClr>
              <a:buSzPct val="100000"/>
              <a:buNone/>
            </a:pPr>
            <a:endParaRPr lang="en-US" sz="1400" dirty="0">
              <a:ea typeface="Corbel"/>
              <a:cs typeface="Corbel"/>
              <a:sym typeface="Corbel"/>
            </a:endParaRPr>
          </a:p>
          <a:p>
            <a:pPr marL="0" lvl="0" indent="0" rtl="0">
              <a:lnSpc>
                <a:spcPct val="110000"/>
              </a:lnSpc>
              <a:spcBef>
                <a:spcPts val="1000"/>
              </a:spcBef>
              <a:spcAft>
                <a:spcPts val="0"/>
              </a:spcAft>
              <a:buClr>
                <a:schemeClr val="dk1"/>
              </a:buClr>
              <a:buSzPct val="100000"/>
              <a:buNone/>
            </a:pPr>
            <a:endParaRPr lang="en-US" sz="1400" dirty="0">
              <a:ea typeface="Corbel"/>
              <a:cs typeface="Corbel"/>
              <a:sym typeface="Corbel"/>
            </a:endParaRPr>
          </a:p>
          <a:p>
            <a:pPr marL="0" lvl="0" indent="0" rtl="0">
              <a:lnSpc>
                <a:spcPct val="110000"/>
              </a:lnSpc>
              <a:spcBef>
                <a:spcPts val="0"/>
              </a:spcBef>
              <a:spcAft>
                <a:spcPts val="0"/>
              </a:spcAft>
              <a:buClr>
                <a:schemeClr val="dk1"/>
              </a:buClr>
              <a:buSzPct val="84210"/>
              <a:buNone/>
            </a:pPr>
            <a:r>
              <a:rPr lang="en-US" sz="1400" dirty="0">
                <a:ea typeface="Corbel"/>
                <a:cs typeface="Corbel"/>
                <a:sym typeface="Corbel"/>
              </a:rPr>
              <a:t>Bulley, James and </a:t>
            </a:r>
            <a:r>
              <a:rPr lang="en-US" sz="1400" dirty="0" err="1">
                <a:ea typeface="Corbel"/>
                <a:cs typeface="Corbel"/>
                <a:sym typeface="Corbel"/>
              </a:rPr>
              <a:t>Şahin</a:t>
            </a:r>
            <a:r>
              <a:rPr lang="en-US" sz="1400" dirty="0">
                <a:ea typeface="Corbel"/>
                <a:cs typeface="Corbel"/>
                <a:sym typeface="Corbel"/>
              </a:rPr>
              <a:t>, </a:t>
            </a:r>
            <a:r>
              <a:rPr lang="en-US" sz="1400" dirty="0" err="1">
                <a:ea typeface="Corbel"/>
                <a:cs typeface="Corbel"/>
                <a:sym typeface="Corbel"/>
              </a:rPr>
              <a:t>Özden</a:t>
            </a:r>
            <a:r>
              <a:rPr lang="en-US" sz="1400" dirty="0">
                <a:ea typeface="Corbel"/>
                <a:cs typeface="Corbel"/>
                <a:sym typeface="Corbel"/>
              </a:rPr>
              <a:t>. </a:t>
            </a:r>
            <a:r>
              <a:rPr lang="en-US" sz="1400" i="1" dirty="0">
                <a:ea typeface="Corbel"/>
                <a:cs typeface="Corbel"/>
                <a:sym typeface="Corbel"/>
              </a:rPr>
              <a:t>Practice Research - Report 1: What is practice research?</a:t>
            </a:r>
            <a:r>
              <a:rPr lang="en-US" sz="1400" dirty="0">
                <a:ea typeface="Corbel"/>
                <a:cs typeface="Corbel"/>
                <a:sym typeface="Corbel"/>
              </a:rPr>
              <a:t> P1. London: PRAG-UK, 2021. https://</a:t>
            </a:r>
            <a:r>
              <a:rPr lang="en-US" sz="1400" dirty="0" err="1">
                <a:ea typeface="Corbel"/>
                <a:cs typeface="Corbel"/>
                <a:sym typeface="Corbel"/>
              </a:rPr>
              <a:t>doi.org</a:t>
            </a:r>
            <a:r>
              <a:rPr lang="en-US" sz="1400" dirty="0">
                <a:ea typeface="Corbel"/>
                <a:cs typeface="Corbel"/>
                <a:sym typeface="Corbel"/>
              </a:rPr>
              <a:t>/10.23636/1347. </a:t>
            </a:r>
          </a:p>
        </p:txBody>
      </p:sp>
    </p:spTree>
    <p:extLst>
      <p:ext uri="{BB962C8B-B14F-4D97-AF65-F5344CB8AC3E}">
        <p14:creationId xmlns:p14="http://schemas.microsoft.com/office/powerpoint/2010/main" val="19649486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C0AB8-0AAB-08F7-F521-D09D9F2540A7}"/>
              </a:ext>
            </a:extLst>
          </p:cNvPr>
          <p:cNvSpPr>
            <a:spLocks noGrp="1"/>
          </p:cNvSpPr>
          <p:nvPr>
            <p:ph type="title"/>
          </p:nvPr>
        </p:nvSpPr>
        <p:spPr/>
        <p:txBody>
          <a:bodyPr>
            <a:normAutofit/>
          </a:bodyPr>
          <a:lstStyle/>
          <a:p>
            <a:r>
              <a:rPr lang="en-GB" dirty="0">
                <a:cs typeface="Arial" panose="020B0604020202020204" pitchFamily="34" charset="0"/>
              </a:rPr>
              <a:t>Practice Research Voices (@</a:t>
            </a:r>
            <a:r>
              <a:rPr lang="en-GB" dirty="0" err="1">
                <a:cs typeface="Arial" panose="020B0604020202020204" pitchFamily="34" charset="0"/>
              </a:rPr>
              <a:t>PRVoices</a:t>
            </a:r>
            <a:r>
              <a:rPr lang="en-GB" dirty="0">
                <a:cs typeface="Arial" panose="020B0604020202020204" pitchFamily="34" charset="0"/>
              </a:rPr>
              <a:t>)</a:t>
            </a:r>
            <a:endParaRPr lang="en-GB" dirty="0"/>
          </a:p>
        </p:txBody>
      </p:sp>
      <p:sp>
        <p:nvSpPr>
          <p:cNvPr id="3" name="Content Placeholder 2">
            <a:extLst>
              <a:ext uri="{FF2B5EF4-FFF2-40B4-BE49-F238E27FC236}">
                <a16:creationId xmlns:a16="http://schemas.microsoft.com/office/drawing/2014/main" id="{A0D8EF59-7AC1-FC5F-6500-CEA6EED7CC0F}"/>
              </a:ext>
            </a:extLst>
          </p:cNvPr>
          <p:cNvSpPr>
            <a:spLocks noGrp="1"/>
          </p:cNvSpPr>
          <p:nvPr>
            <p:ph idx="1"/>
          </p:nvPr>
        </p:nvSpPr>
        <p:spPr>
          <a:xfrm>
            <a:off x="1451579" y="2045276"/>
            <a:ext cx="9704101" cy="3504736"/>
          </a:xfrm>
        </p:spPr>
        <p:txBody>
          <a:bodyPr>
            <a:normAutofit/>
          </a:bodyPr>
          <a:lstStyle/>
          <a:p>
            <a:pPr>
              <a:lnSpc>
                <a:spcPct val="114000"/>
              </a:lnSpc>
              <a:buFont typeface="Wingdings" pitchFamily="2" charset="2"/>
              <a:buChar char="Ø"/>
            </a:pPr>
            <a:r>
              <a:rPr lang="en-GB" sz="1800" b="1" dirty="0">
                <a:cs typeface="Arial" panose="020B0604020202020204" pitchFamily="34" charset="0"/>
              </a:rPr>
              <a:t> Scoping a national practice research repository</a:t>
            </a:r>
            <a:r>
              <a:rPr lang="en-GB" sz="1800" dirty="0">
                <a:cs typeface="Arial" panose="020B0604020202020204" pitchFamily="34" charset="0"/>
              </a:rPr>
              <a:t> </a:t>
            </a:r>
            <a:r>
              <a:rPr lang="en-GB" sz="1800" b="1" dirty="0">
                <a:cs typeface="Arial" panose="020B0604020202020204" pitchFamily="34" charset="0"/>
              </a:rPr>
              <a:t>using</a:t>
            </a:r>
            <a:r>
              <a:rPr lang="en-GB" sz="1800" dirty="0">
                <a:cs typeface="Arial" panose="020B0604020202020204" pitchFamily="34" charset="0"/>
              </a:rPr>
              <a:t> (as a foundation) the Haplo (now </a:t>
            </a:r>
            <a:r>
              <a:rPr lang="en-GB" sz="1800" dirty="0" err="1">
                <a:cs typeface="Arial" panose="020B0604020202020204" pitchFamily="34" charset="0"/>
              </a:rPr>
              <a:t>Cayuse</a:t>
            </a:r>
            <a:r>
              <a:rPr lang="en-GB" sz="1800" dirty="0">
                <a:cs typeface="Arial" panose="020B0604020202020204" pitchFamily="34" charset="0"/>
              </a:rPr>
              <a:t>) </a:t>
            </a:r>
            <a:r>
              <a:rPr lang="en-GB" sz="1800" b="1" dirty="0">
                <a:cs typeface="Arial" panose="020B0604020202020204" pitchFamily="34" charset="0"/>
              </a:rPr>
              <a:t>repository </a:t>
            </a:r>
            <a:r>
              <a:rPr lang="en-GB" sz="1800" dirty="0">
                <a:cs typeface="Arial" panose="020B0604020202020204" pitchFamily="34" charset="0"/>
              </a:rPr>
              <a:t>that </a:t>
            </a:r>
            <a:r>
              <a:rPr lang="en-GB" sz="1800" b="1" dirty="0">
                <a:cs typeface="Arial" panose="020B0604020202020204" pitchFamily="34" charset="0"/>
              </a:rPr>
              <a:t>embedded practice research (primarily in art and design) from the beginning.</a:t>
            </a:r>
          </a:p>
          <a:p>
            <a:pPr>
              <a:lnSpc>
                <a:spcPct val="114000"/>
              </a:lnSpc>
              <a:buFont typeface="Wingdings" pitchFamily="2" charset="2"/>
              <a:buChar char="Ø"/>
            </a:pPr>
            <a:r>
              <a:rPr lang="en-GB" sz="1800" b="1" dirty="0">
                <a:cs typeface="Arial" panose="020B0604020202020204" pitchFamily="34" charset="0"/>
              </a:rPr>
              <a:t> </a:t>
            </a:r>
            <a:r>
              <a:rPr lang="en-GB" sz="1800" dirty="0">
                <a:cs typeface="Arial" panose="020B0604020202020204" pitchFamily="34" charset="0"/>
              </a:rPr>
              <a:t>Moving to a </a:t>
            </a:r>
            <a:r>
              <a:rPr lang="en-GB" sz="1800" b="1" dirty="0">
                <a:cs typeface="Arial" panose="020B0604020202020204" pitchFamily="34" charset="0"/>
              </a:rPr>
              <a:t>repositories, discoverability and interoperability landscape</a:t>
            </a:r>
            <a:r>
              <a:rPr lang="en-GB" sz="1800" dirty="0">
                <a:cs typeface="Arial" panose="020B0604020202020204" pitchFamily="34" charset="0"/>
              </a:rPr>
              <a:t> in which </a:t>
            </a:r>
            <a:r>
              <a:rPr lang="en-GB" sz="1800" b="1" dirty="0">
                <a:cs typeface="Arial" panose="020B0604020202020204" pitchFamily="34" charset="0"/>
              </a:rPr>
              <a:t>practice research disciplines</a:t>
            </a:r>
            <a:r>
              <a:rPr lang="en-GB" sz="1800" dirty="0">
                <a:cs typeface="Arial" panose="020B0604020202020204" pitchFamily="34" charset="0"/>
              </a:rPr>
              <a:t> are </a:t>
            </a:r>
            <a:r>
              <a:rPr lang="en-GB" sz="1800" b="1" dirty="0">
                <a:cs typeface="Arial" panose="020B0604020202020204" pitchFamily="34" charset="0"/>
              </a:rPr>
              <a:t>embedded</a:t>
            </a:r>
            <a:r>
              <a:rPr lang="en-GB" sz="1800" dirty="0">
                <a:cs typeface="Arial" panose="020B0604020202020204" pitchFamily="34" charset="0"/>
              </a:rPr>
              <a:t> rather than an afterthought (OTHER).</a:t>
            </a:r>
            <a:endParaRPr lang="en-GB" sz="1800" b="1" dirty="0">
              <a:cs typeface="Arial" panose="020B0604020202020204" pitchFamily="34" charset="0"/>
            </a:endParaRPr>
          </a:p>
          <a:p>
            <a:pPr>
              <a:lnSpc>
                <a:spcPct val="114000"/>
              </a:lnSpc>
              <a:buFont typeface="Wingdings" pitchFamily="2" charset="2"/>
              <a:buChar char="Ø"/>
            </a:pPr>
            <a:r>
              <a:rPr lang="en-GB" sz="1800" b="1" dirty="0">
                <a:cs typeface="Arial" panose="020B0604020202020204" pitchFamily="34" charset="0"/>
              </a:rPr>
              <a:t> Bringing together voices </a:t>
            </a:r>
            <a:r>
              <a:rPr lang="en-GB" sz="1800" dirty="0">
                <a:cs typeface="Arial" panose="020B0604020202020204" pitchFamily="34" charset="0"/>
              </a:rPr>
              <a:t>from many interested communities to form the </a:t>
            </a:r>
            <a:r>
              <a:rPr lang="en-GB" sz="1800" b="1" dirty="0">
                <a:cs typeface="Arial" panose="020B0604020202020204" pitchFamily="34" charset="0"/>
              </a:rPr>
              <a:t>PR Voices Choir </a:t>
            </a:r>
            <a:r>
              <a:rPr lang="en-GB" sz="1800" dirty="0">
                <a:cs typeface="Arial" panose="020B0604020202020204" pitchFamily="34" charset="0"/>
              </a:rPr>
              <a:t>and working with them to </a:t>
            </a:r>
            <a:r>
              <a:rPr lang="en-GB" sz="1800" dirty="0"/>
              <a:t>identify what </a:t>
            </a:r>
            <a:r>
              <a:rPr lang="en-GB" sz="1800" b="1" dirty="0"/>
              <a:t>Findable,  Accessible, Interoperable and Re-usable (FAIR) and transparent</a:t>
            </a:r>
            <a:r>
              <a:rPr lang="en-GB" sz="1800" dirty="0"/>
              <a:t> research (which may also be </a:t>
            </a:r>
            <a:r>
              <a:rPr lang="en-GB" sz="1800" b="1" dirty="0"/>
              <a:t>open</a:t>
            </a:r>
            <a:r>
              <a:rPr lang="en-GB" sz="1800" dirty="0"/>
              <a:t>) looks like for these disciplines and which respects all contributors and their intellectual property.</a:t>
            </a:r>
            <a:endParaRPr lang="en-GB" sz="1800" dirty="0">
              <a:cs typeface="Arial" panose="020B0604020202020204" pitchFamily="34" charset="0"/>
            </a:endParaRPr>
          </a:p>
        </p:txBody>
      </p:sp>
    </p:spTree>
    <p:extLst>
      <p:ext uri="{BB962C8B-B14F-4D97-AF65-F5344CB8AC3E}">
        <p14:creationId xmlns:p14="http://schemas.microsoft.com/office/powerpoint/2010/main" val="3015896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B40FF25-ECDF-AD49-C254-0FE2096DA44A}"/>
              </a:ext>
            </a:extLst>
          </p:cNvPr>
          <p:cNvSpPr>
            <a:spLocks noGrp="1"/>
          </p:cNvSpPr>
          <p:nvPr>
            <p:ph type="title"/>
          </p:nvPr>
        </p:nvSpPr>
        <p:spPr/>
        <p:txBody>
          <a:bodyPr/>
          <a:lstStyle/>
          <a:p>
            <a:r>
              <a:rPr lang="en-US" dirty="0"/>
              <a:t>Building the foundations for pr voices</a:t>
            </a:r>
          </a:p>
        </p:txBody>
      </p:sp>
      <p:sp>
        <p:nvSpPr>
          <p:cNvPr id="5" name="Content Placeholder 4">
            <a:extLst>
              <a:ext uri="{FF2B5EF4-FFF2-40B4-BE49-F238E27FC236}">
                <a16:creationId xmlns:a16="http://schemas.microsoft.com/office/drawing/2014/main" id="{3AF0CA09-B17C-5FE0-377F-2520EA407157}"/>
              </a:ext>
            </a:extLst>
          </p:cNvPr>
          <p:cNvSpPr>
            <a:spLocks noGrp="1"/>
          </p:cNvSpPr>
          <p:nvPr>
            <p:ph idx="1"/>
          </p:nvPr>
        </p:nvSpPr>
        <p:spPr>
          <a:xfrm>
            <a:off x="1451580" y="2015732"/>
            <a:ext cx="7936970" cy="4037749"/>
          </a:xfrm>
        </p:spPr>
        <p:txBody>
          <a:bodyPr>
            <a:normAutofit/>
          </a:bodyPr>
          <a:lstStyle/>
          <a:p>
            <a:pPr marL="0" indent="0">
              <a:buNone/>
            </a:pPr>
            <a:r>
              <a:rPr lang="en-US" sz="1800" dirty="0"/>
              <a:t>Development of the </a:t>
            </a:r>
            <a:r>
              <a:rPr lang="en-US" sz="1800" dirty="0" err="1"/>
              <a:t>Haplo</a:t>
            </a:r>
            <a:r>
              <a:rPr lang="en-US" sz="1800" dirty="0"/>
              <a:t> (Cayuse) repository at Westminster </a:t>
            </a:r>
            <a:r>
              <a:rPr lang="en-US" sz="1800" b="1" dirty="0"/>
              <a:t>built in art and design and architecture practice research outputs from the beginning </a:t>
            </a:r>
            <a:r>
              <a:rPr lang="en-US" sz="1800" dirty="0"/>
              <a:t>(in </a:t>
            </a:r>
            <a:r>
              <a:rPr lang="en-US" sz="1800" b="1" dirty="0"/>
              <a:t>co-design with community</a:t>
            </a:r>
            <a:r>
              <a:rPr lang="en-US" sz="1800" dirty="0"/>
              <a:t>) </a:t>
            </a:r>
            <a:r>
              <a:rPr lang="en-US" sz="1800" dirty="0">
                <a:hlinkClick r:id="rId3"/>
              </a:rPr>
              <a:t>https://doi.org/10.1629/uksg.582</a:t>
            </a:r>
            <a:r>
              <a:rPr lang="en-US" sz="1800" dirty="0"/>
              <a:t> </a:t>
            </a:r>
          </a:p>
          <a:p>
            <a:pPr marL="0" indent="0">
              <a:buNone/>
            </a:pPr>
            <a:endParaRPr lang="en-US" sz="800" dirty="0"/>
          </a:p>
          <a:p>
            <a:pPr marL="0" indent="0">
              <a:buNone/>
            </a:pPr>
            <a:r>
              <a:rPr lang="en-US" sz="1800" dirty="0"/>
              <a:t>Worked with </a:t>
            </a:r>
            <a:r>
              <a:rPr lang="en-US" sz="1800" dirty="0" err="1"/>
              <a:t>Jisc</a:t>
            </a:r>
            <a:r>
              <a:rPr lang="en-US" sz="1800" dirty="0"/>
              <a:t> (and then the British Library) to raise awareness that practice research outputs were not adequately reflected in the open standards landscape</a:t>
            </a:r>
          </a:p>
          <a:p>
            <a:pPr marL="457200" lvl="1" indent="0">
              <a:buNone/>
            </a:pPr>
            <a:r>
              <a:rPr lang="en-US" dirty="0"/>
              <a:t>FORCE11 2022 	</a:t>
            </a:r>
            <a:r>
              <a:rPr lang="en-US" dirty="0">
                <a:hlinkClick r:id="rId4"/>
              </a:rPr>
              <a:t>https://doi.org/10.5281/zenodo.5767094</a:t>
            </a:r>
            <a:endParaRPr lang="en-US" dirty="0"/>
          </a:p>
          <a:p>
            <a:pPr marL="457200" lvl="1" indent="0">
              <a:buNone/>
            </a:pPr>
            <a:r>
              <a:rPr lang="en-US" dirty="0"/>
              <a:t>NISO Plus 2022	</a:t>
            </a:r>
            <a:r>
              <a:rPr lang="en-GB" b="0" i="0" u="none" strike="noStrike" dirty="0">
                <a:solidFill>
                  <a:srgbClr val="33312D"/>
                </a:solidFill>
                <a:effectLst/>
                <a:latin typeface="KarlaRegular"/>
                <a:hlinkClick r:id="rId5"/>
              </a:rPr>
              <a:t>https://doi.org/10.34737/vv0z9</a:t>
            </a:r>
            <a:r>
              <a:rPr lang="en-GB" b="0" i="0" u="none" strike="noStrike" dirty="0">
                <a:solidFill>
                  <a:srgbClr val="33312D"/>
                </a:solidFill>
                <a:effectLst/>
                <a:latin typeface="KarlaRegular"/>
              </a:rPr>
              <a:t> </a:t>
            </a:r>
            <a:endParaRPr lang="en-US" dirty="0"/>
          </a:p>
          <a:p>
            <a:pPr marL="0" indent="0">
              <a:buNone/>
            </a:pPr>
            <a:endParaRPr lang="en-US" sz="800" b="1" dirty="0"/>
          </a:p>
          <a:p>
            <a:pPr marL="0" indent="0">
              <a:buNone/>
            </a:pPr>
            <a:r>
              <a:rPr lang="en-US" sz="1800" b="1" dirty="0"/>
              <a:t>PRAG-UK reports published</a:t>
            </a:r>
            <a:r>
              <a:rPr lang="en-US" sz="1800" dirty="0"/>
              <a:t> – included definitions of practice research and research narrative and made recommendations </a:t>
            </a:r>
            <a:r>
              <a:rPr lang="en-US" sz="1800" dirty="0">
                <a:hlinkClick r:id="rId6"/>
              </a:rPr>
              <a:t>https://doi.org/10.23636/1347</a:t>
            </a:r>
            <a:r>
              <a:rPr lang="en-US" sz="1800" dirty="0"/>
              <a:t> </a:t>
            </a:r>
          </a:p>
        </p:txBody>
      </p:sp>
      <p:pic>
        <p:nvPicPr>
          <p:cNvPr id="6" name="Graphic 5" descr="City">
            <a:extLst>
              <a:ext uri="{FF2B5EF4-FFF2-40B4-BE49-F238E27FC236}">
                <a16:creationId xmlns:a16="http://schemas.microsoft.com/office/drawing/2014/main" id="{3EF241C0-8D5F-52FB-2C2B-5306889F388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05778" y="2441867"/>
            <a:ext cx="2562380" cy="2562380"/>
          </a:xfrm>
          <a:prstGeom prst="rect">
            <a:avLst/>
          </a:prstGeom>
        </p:spPr>
      </p:pic>
    </p:spTree>
    <p:extLst>
      <p:ext uri="{BB962C8B-B14F-4D97-AF65-F5344CB8AC3E}">
        <p14:creationId xmlns:p14="http://schemas.microsoft.com/office/powerpoint/2010/main" val="11952235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917E9-D6D2-1C25-1507-2BBA1622940D}"/>
              </a:ext>
            </a:extLst>
          </p:cNvPr>
          <p:cNvSpPr>
            <a:spLocks noGrp="1"/>
          </p:cNvSpPr>
          <p:nvPr>
            <p:ph type="title"/>
          </p:nvPr>
        </p:nvSpPr>
        <p:spPr/>
        <p:txBody>
          <a:bodyPr/>
          <a:lstStyle/>
          <a:p>
            <a:r>
              <a:rPr lang="en-US" dirty="0"/>
              <a:t>PR </a:t>
            </a:r>
            <a:r>
              <a:rPr lang="en-US" dirty="0" err="1"/>
              <a:t>VOiCES</a:t>
            </a:r>
            <a:r>
              <a:rPr lang="en-US" dirty="0"/>
              <a:t> PROJECT TEAM</a:t>
            </a:r>
          </a:p>
        </p:txBody>
      </p:sp>
      <p:sp>
        <p:nvSpPr>
          <p:cNvPr id="3" name="Content Placeholder 2">
            <a:extLst>
              <a:ext uri="{FF2B5EF4-FFF2-40B4-BE49-F238E27FC236}">
                <a16:creationId xmlns:a16="http://schemas.microsoft.com/office/drawing/2014/main" id="{B7BF6D42-0478-771C-3F48-101240ED6CA0}"/>
              </a:ext>
            </a:extLst>
          </p:cNvPr>
          <p:cNvSpPr>
            <a:spLocks noGrp="1"/>
          </p:cNvSpPr>
          <p:nvPr>
            <p:ph idx="1"/>
          </p:nvPr>
        </p:nvSpPr>
        <p:spPr>
          <a:xfrm>
            <a:off x="1451578" y="2015732"/>
            <a:ext cx="9918787" cy="3756915"/>
          </a:xfrm>
        </p:spPr>
        <p:txBody>
          <a:bodyPr>
            <a:normAutofit fontScale="85000" lnSpcReduction="20000"/>
          </a:bodyPr>
          <a:lstStyle/>
          <a:p>
            <a:pPr marL="0" indent="0">
              <a:buNone/>
            </a:pPr>
            <a:r>
              <a:rPr lang="en-US" sz="1900" dirty="0"/>
              <a:t>Jenny Evans: Research Environment and Scholarly Communications Lead, University of Westminster</a:t>
            </a:r>
          </a:p>
          <a:p>
            <a:pPr marL="0" indent="0">
              <a:buNone/>
            </a:pPr>
            <a:r>
              <a:rPr lang="en-US" sz="1900" dirty="0"/>
              <a:t>Prof Neal White: Co-Director of the Centre for Research and Education in Arts and Media, University of Westminster</a:t>
            </a:r>
          </a:p>
          <a:p>
            <a:pPr marL="0" indent="0">
              <a:buNone/>
            </a:pPr>
            <a:r>
              <a:rPr lang="en-US" sz="1900" dirty="0"/>
              <a:t>Prof Helen Bailey: Deputy Vice President Global Business Development, Kings College London</a:t>
            </a:r>
          </a:p>
          <a:p>
            <a:pPr marL="0" indent="0">
              <a:buNone/>
            </a:pPr>
            <a:r>
              <a:rPr lang="en-US" sz="1900" dirty="0"/>
              <a:t>Dr Adam Vials Moore: Product Specialist for Persistent Identifiers, </a:t>
            </a:r>
            <a:r>
              <a:rPr lang="en-US" sz="1900" dirty="0" err="1"/>
              <a:t>Jisc</a:t>
            </a:r>
            <a:endParaRPr lang="en-US" sz="1900" dirty="0"/>
          </a:p>
          <a:p>
            <a:pPr marL="0" indent="0">
              <a:buNone/>
            </a:pPr>
            <a:r>
              <a:rPr lang="en-US" sz="1900" dirty="0"/>
              <a:t>Rachael </a:t>
            </a:r>
            <a:r>
              <a:rPr lang="en-US" sz="1900" dirty="0" err="1"/>
              <a:t>Kotarski</a:t>
            </a:r>
            <a:r>
              <a:rPr lang="en-US" sz="1900" dirty="0"/>
              <a:t>, Head of Research Infrastructure Services, British Library</a:t>
            </a:r>
          </a:p>
          <a:p>
            <a:pPr marL="0" indent="0">
              <a:buNone/>
            </a:pPr>
            <a:r>
              <a:rPr lang="en-US" sz="1900" dirty="0"/>
              <a:t>Nina Watts, Repository and Open Access Manager, University of Westminster</a:t>
            </a:r>
          </a:p>
          <a:p>
            <a:pPr marL="0" indent="0">
              <a:buNone/>
            </a:pPr>
            <a:r>
              <a:rPr lang="en-US" sz="1900" dirty="0"/>
              <a:t>Dr Holly Ranger, Research Data Management Officer, University of Westminster</a:t>
            </a:r>
          </a:p>
          <a:p>
            <a:pPr marL="0" indent="0">
              <a:buNone/>
            </a:pPr>
            <a:r>
              <a:rPr lang="en-US" sz="1900" dirty="0"/>
              <a:t>Dr Jenny Basford, Repository Services Lead, British Library</a:t>
            </a:r>
          </a:p>
          <a:p>
            <a:pPr marL="0" indent="0">
              <a:buNone/>
            </a:pPr>
            <a:r>
              <a:rPr lang="en-US" sz="1900" dirty="0"/>
              <a:t>Taylor Mudd, Senior Software Engineer and Product Owner, Cayuse</a:t>
            </a:r>
          </a:p>
          <a:p>
            <a:pPr marL="0" indent="0">
              <a:buNone/>
            </a:pPr>
            <a:r>
              <a:rPr lang="en-US" sz="1900" dirty="0"/>
              <a:t>Joshua Mead, Researcher Development Officer, University of Westminster</a:t>
            </a:r>
          </a:p>
          <a:p>
            <a:endParaRPr lang="en-US" dirty="0"/>
          </a:p>
        </p:txBody>
      </p:sp>
      <p:pic>
        <p:nvPicPr>
          <p:cNvPr id="4" name="Picture 3" descr="Project team organisational logos including AHRC, University of Westminster, Kings College London, the British Library, Jisc and Cayuse">
            <a:extLst>
              <a:ext uri="{FF2B5EF4-FFF2-40B4-BE49-F238E27FC236}">
                <a16:creationId xmlns:a16="http://schemas.microsoft.com/office/drawing/2014/main" id="{FC958F66-11ED-DEEB-ED9D-18386A1311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94267" y="4260852"/>
            <a:ext cx="3186896" cy="1792629"/>
          </a:xfrm>
          <a:prstGeom prst="rect">
            <a:avLst/>
          </a:prstGeom>
        </p:spPr>
      </p:pic>
      <p:pic>
        <p:nvPicPr>
          <p:cNvPr id="5" name="Picture 4" descr="PRVoices logo of a choir and the project title">
            <a:extLst>
              <a:ext uri="{FF2B5EF4-FFF2-40B4-BE49-F238E27FC236}">
                <a16:creationId xmlns:a16="http://schemas.microsoft.com/office/drawing/2014/main" id="{323EE331-F6FE-4972-D8B8-9F3452F10AE4}"/>
              </a:ext>
            </a:extLst>
          </p:cNvPr>
          <p:cNvPicPr>
            <a:picLocks noChangeAspect="1"/>
          </p:cNvPicPr>
          <p:nvPr/>
        </p:nvPicPr>
        <p:blipFill rotWithShape="1">
          <a:blip r:embed="rId4"/>
          <a:srcRect t="6012" r="2" b="41475"/>
          <a:stretch/>
        </p:blipFill>
        <p:spPr>
          <a:xfrm>
            <a:off x="7880378" y="132865"/>
            <a:ext cx="4200785" cy="1240871"/>
          </a:xfrm>
          <a:prstGeom prst="rect">
            <a:avLst/>
          </a:prstGeom>
        </p:spPr>
      </p:pic>
    </p:spTree>
    <p:extLst>
      <p:ext uri="{BB962C8B-B14F-4D97-AF65-F5344CB8AC3E}">
        <p14:creationId xmlns:p14="http://schemas.microsoft.com/office/powerpoint/2010/main" val="24020892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39176-5FA3-933B-7A33-F53C8AB0DC06}"/>
              </a:ext>
            </a:extLst>
          </p:cNvPr>
          <p:cNvSpPr>
            <a:spLocks noGrp="1"/>
          </p:cNvSpPr>
          <p:nvPr>
            <p:ph type="title"/>
          </p:nvPr>
        </p:nvSpPr>
        <p:spPr/>
        <p:txBody>
          <a:bodyPr/>
          <a:lstStyle/>
          <a:p>
            <a:r>
              <a:rPr lang="en-US" dirty="0"/>
              <a:t>Practice research voices (PR VOICES)</a:t>
            </a:r>
          </a:p>
        </p:txBody>
      </p:sp>
      <p:sp>
        <p:nvSpPr>
          <p:cNvPr id="3" name="Content Placeholder 2">
            <a:extLst>
              <a:ext uri="{FF2B5EF4-FFF2-40B4-BE49-F238E27FC236}">
                <a16:creationId xmlns:a16="http://schemas.microsoft.com/office/drawing/2014/main" id="{EC2E8129-77BD-C49C-DADC-E491D581519E}"/>
              </a:ext>
            </a:extLst>
          </p:cNvPr>
          <p:cNvSpPr>
            <a:spLocks noGrp="1"/>
          </p:cNvSpPr>
          <p:nvPr>
            <p:ph idx="1"/>
          </p:nvPr>
        </p:nvSpPr>
        <p:spPr>
          <a:xfrm>
            <a:off x="1451579" y="2015732"/>
            <a:ext cx="5399387" cy="3450613"/>
          </a:xfrm>
        </p:spPr>
        <p:txBody>
          <a:bodyPr/>
          <a:lstStyle/>
          <a:p>
            <a:pPr marL="457200" indent="-457200">
              <a:buAutoNum type="arabicPeriod"/>
            </a:pPr>
            <a:r>
              <a:rPr lang="en-GB" dirty="0"/>
              <a:t>Define the technical &amp; academic challenges of an open library of practice research that will effectively share and disseminate practice research to academic and non-academic audiences  </a:t>
            </a:r>
          </a:p>
          <a:p>
            <a:pPr marL="457200" indent="-457200">
              <a:buAutoNum type="arabicPeriod"/>
            </a:pPr>
            <a:r>
              <a:rPr lang="en-GB" dirty="0"/>
              <a:t>Determine the most efficient and successful route by building on existing open-source technology and open standards</a:t>
            </a:r>
            <a:endParaRPr lang="en-US" dirty="0"/>
          </a:p>
        </p:txBody>
      </p:sp>
      <p:graphicFrame>
        <p:nvGraphicFramePr>
          <p:cNvPr id="5" name="Content Placeholder 8">
            <a:extLst>
              <a:ext uri="{FF2B5EF4-FFF2-40B4-BE49-F238E27FC236}">
                <a16:creationId xmlns:a16="http://schemas.microsoft.com/office/drawing/2014/main" id="{E9CE343A-4077-3CE4-2291-3EDF6C6D5E14}"/>
              </a:ext>
            </a:extLst>
          </p:cNvPr>
          <p:cNvGraphicFramePr>
            <a:graphicFrameLocks/>
          </p:cNvGraphicFramePr>
          <p:nvPr/>
        </p:nvGraphicFramePr>
        <p:xfrm>
          <a:off x="7314192" y="2096245"/>
          <a:ext cx="3740662" cy="33219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77931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0DC9F-21E0-A98E-619B-92A98F2DB845}"/>
              </a:ext>
            </a:extLst>
          </p:cNvPr>
          <p:cNvSpPr>
            <a:spLocks noGrp="1"/>
          </p:cNvSpPr>
          <p:nvPr>
            <p:ph type="title"/>
          </p:nvPr>
        </p:nvSpPr>
        <p:spPr/>
        <p:txBody>
          <a:bodyPr/>
          <a:lstStyle/>
          <a:p>
            <a:r>
              <a:rPr lang="en-US" dirty="0"/>
              <a:t>PR Voices: WORKSTREAM 1 - repositories</a:t>
            </a:r>
          </a:p>
        </p:txBody>
      </p:sp>
      <p:sp>
        <p:nvSpPr>
          <p:cNvPr id="3" name="Content Placeholder 2">
            <a:extLst>
              <a:ext uri="{FF2B5EF4-FFF2-40B4-BE49-F238E27FC236}">
                <a16:creationId xmlns:a16="http://schemas.microsoft.com/office/drawing/2014/main" id="{88CE4C6C-712D-775D-989D-63CBBE58FB6F}"/>
              </a:ext>
            </a:extLst>
          </p:cNvPr>
          <p:cNvSpPr>
            <a:spLocks noGrp="1"/>
          </p:cNvSpPr>
          <p:nvPr>
            <p:ph idx="1"/>
          </p:nvPr>
        </p:nvSpPr>
        <p:spPr/>
        <p:txBody>
          <a:bodyPr/>
          <a:lstStyle/>
          <a:p>
            <a:pPr>
              <a:buFont typeface="Wingdings" pitchFamily="2" charset="2"/>
              <a:buChar char="Ø"/>
            </a:pPr>
            <a:r>
              <a:rPr lang="en-US" dirty="0"/>
              <a:t>Started with the </a:t>
            </a:r>
            <a:r>
              <a:rPr lang="en-US" dirty="0" err="1"/>
              <a:t>Haplo</a:t>
            </a:r>
            <a:r>
              <a:rPr lang="en-US" dirty="0"/>
              <a:t> (by Cayuse) Repository at Westminster which was developed to capture portfolios submitted to the UK’s Research Excellence Framework (REF) 2021 in creative arts</a:t>
            </a:r>
          </a:p>
          <a:p>
            <a:pPr>
              <a:buFont typeface="Wingdings" pitchFamily="2" charset="2"/>
              <a:buChar char="Ø"/>
            </a:pPr>
            <a:r>
              <a:rPr lang="en-US" dirty="0"/>
              <a:t>Used a test instance of this repository to iterate changes based on feedback throughout the scoping project</a:t>
            </a:r>
          </a:p>
          <a:p>
            <a:pPr>
              <a:buFont typeface="Wingdings" pitchFamily="2" charset="2"/>
              <a:buChar char="Ø"/>
            </a:pPr>
            <a:r>
              <a:rPr lang="en-US" dirty="0"/>
              <a:t>Did some work to illustrate the schema</a:t>
            </a:r>
          </a:p>
          <a:p>
            <a:pPr>
              <a:buFont typeface="Wingdings" pitchFamily="2" charset="2"/>
              <a:buChar char="Ø"/>
            </a:pPr>
            <a:r>
              <a:rPr lang="en-US" dirty="0"/>
              <a:t>Carried out a validation exercise against the British Library’s Shared Repository for Cultural Heritage </a:t>
            </a:r>
            <a:r>
              <a:rPr lang="en-US" dirty="0" err="1"/>
              <a:t>Organisations</a:t>
            </a:r>
            <a:endParaRPr lang="en-US" dirty="0"/>
          </a:p>
        </p:txBody>
      </p:sp>
    </p:spTree>
    <p:extLst>
      <p:ext uri="{BB962C8B-B14F-4D97-AF65-F5344CB8AC3E}">
        <p14:creationId xmlns:p14="http://schemas.microsoft.com/office/powerpoint/2010/main" val="3229628592"/>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22796</TotalTime>
  <Words>2283</Words>
  <Application>Microsoft Macintosh PowerPoint</Application>
  <PresentationFormat>Widescreen</PresentationFormat>
  <Paragraphs>198</Paragraphs>
  <Slides>27</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Arial</vt:lpstr>
      <vt:lpstr>Arial Nova</vt:lpstr>
      <vt:lpstr>Calibri</vt:lpstr>
      <vt:lpstr>Gill Sans MT</vt:lpstr>
      <vt:lpstr>Helvetica Neue</vt:lpstr>
      <vt:lpstr>KarlaRegular</vt:lpstr>
      <vt:lpstr>Symbol</vt:lpstr>
      <vt:lpstr>Wingdings</vt:lpstr>
      <vt:lpstr>Gallery</vt:lpstr>
      <vt:lpstr>Opening repositories to practice research: sharing the findings of the Practice Research Voices (PR VOICES) and Sustaining Practice Assets for Research, Knowledge, Learning and Education (SPARKLE) projects</vt:lpstr>
      <vt:lpstr>Arts and humanities research council (AHRC) funding call</vt:lpstr>
      <vt:lpstr>Features of ‘non-traditional’ research outputs?</vt:lpstr>
      <vt:lpstr>Practice research:  some definitions</vt:lpstr>
      <vt:lpstr>Practice Research Voices (@PRVoices)</vt:lpstr>
      <vt:lpstr>Building the foundations for pr voices</vt:lpstr>
      <vt:lpstr>PR VOiCES PROJECT TEAM</vt:lpstr>
      <vt:lpstr>Practice research voices (PR VOICES)</vt:lpstr>
      <vt:lpstr>PR Voices: WORKSTREAM 1 - repositories</vt:lpstr>
      <vt:lpstr>PR Voices workstream 2: metadata and persistent identifiers (open standards)</vt:lpstr>
      <vt:lpstr>PR Voices workstream 3: building the intersectional community of practice</vt:lpstr>
      <vt:lpstr>SPARKLE PROJECT TEAM</vt:lpstr>
      <vt:lpstr>SPARKLE – Our Focus</vt:lpstr>
      <vt:lpstr>SPARKLE – Our Approach </vt:lpstr>
      <vt:lpstr>SPARKLE – Our top 3 Findings </vt:lpstr>
      <vt:lpstr>SPARKLE – Our technical recommendation </vt:lpstr>
      <vt:lpstr>SPARKLE – Our 5 recommendations</vt:lpstr>
      <vt:lpstr>Pr voices findings and recommendations</vt:lpstr>
      <vt:lpstr>PR Voices findings</vt:lpstr>
      <vt:lpstr>PR Voices recommendations </vt:lpstr>
      <vt:lpstr>Benefits &amp; Challenges</vt:lpstr>
      <vt:lpstr>The PR Voices framework: is portfolio the same as collection?</vt:lpstr>
      <vt:lpstr>Haplo (BY cayuse) SCHEMA: Portfolio, artefact, exhibition</vt:lpstr>
      <vt:lpstr>Metadata and persistent identifiers priorities Work with existing open standards (rather than creating new ones) </vt:lpstr>
      <vt:lpstr>The potential landscape / vista / panorama</vt:lpstr>
      <vt:lpstr>Questions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Practice Researcher survey data analysis</dc:title>
  <dc:creator>Bailey, Helen</dc:creator>
  <cp:lastModifiedBy>Adam Vials Moore</cp:lastModifiedBy>
  <cp:revision>62</cp:revision>
  <cp:lastPrinted>2023-04-19T18:41:06Z</cp:lastPrinted>
  <dcterms:created xsi:type="dcterms:W3CDTF">2022-05-19T07:09:21Z</dcterms:created>
  <dcterms:modified xsi:type="dcterms:W3CDTF">2023-06-14T09:12:20Z</dcterms:modified>
</cp:coreProperties>
</file>